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8" r:id="rId2"/>
    <p:sldId id="276" r:id="rId3"/>
    <p:sldId id="365" r:id="rId4"/>
    <p:sldId id="366" r:id="rId5"/>
    <p:sldId id="265" r:id="rId6"/>
    <p:sldId id="361" r:id="rId7"/>
    <p:sldId id="362" r:id="rId8"/>
    <p:sldId id="367" r:id="rId9"/>
    <p:sldId id="279" r:id="rId10"/>
    <p:sldId id="271" r:id="rId11"/>
    <p:sldId id="372" r:id="rId12"/>
    <p:sldId id="336" r:id="rId13"/>
    <p:sldId id="376" r:id="rId14"/>
    <p:sldId id="378" r:id="rId15"/>
    <p:sldId id="370" r:id="rId16"/>
    <p:sldId id="383" r:id="rId17"/>
    <p:sldId id="359" r:id="rId18"/>
    <p:sldId id="375" r:id="rId19"/>
    <p:sldId id="381" r:id="rId20"/>
    <p:sldId id="382" r:id="rId21"/>
    <p:sldId id="371" r:id="rId22"/>
    <p:sldId id="275" r:id="rId23"/>
    <p:sldId id="373" r:id="rId24"/>
    <p:sldId id="374" r:id="rId25"/>
    <p:sldId id="380" r:id="rId26"/>
    <p:sldId id="277" r:id="rId27"/>
    <p:sldId id="368" r:id="rId28"/>
    <p:sldId id="369" r:id="rId29"/>
    <p:sldId id="377"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04" userDrawn="1">
          <p15:clr>
            <a:srgbClr val="A4A3A4"/>
          </p15:clr>
        </p15:guide>
        <p15:guide id="2" pos="4008" userDrawn="1">
          <p15:clr>
            <a:srgbClr val="A4A3A4"/>
          </p15:clr>
        </p15:guide>
        <p15:guide id="3" pos="288" userDrawn="1">
          <p15:clr>
            <a:srgbClr val="A4A3A4"/>
          </p15:clr>
        </p15:guide>
        <p15:guide id="4" orient="horz"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Amy Belflower" initials="TAB" lastIdx="1" clrIdx="0">
    <p:extLst>
      <p:ext uri="{19B8F6BF-5375-455C-9EA6-DF929625EA0E}">
        <p15:presenceInfo xmlns:p15="http://schemas.microsoft.com/office/powerpoint/2012/main" userId="S::amytb@ad.unc.edu::b0d0a33c-1d95-4668-8c08-db0cfd441840" providerId="AD"/>
      </p:ext>
    </p:extLst>
  </p:cmAuthor>
  <p:cmAuthor id="2" name="Magee, Erin Page" initials="MEP" lastIdx="11" clrIdx="1">
    <p:extLst>
      <p:ext uri="{19B8F6BF-5375-455C-9EA6-DF929625EA0E}">
        <p15:presenceInfo xmlns:p15="http://schemas.microsoft.com/office/powerpoint/2012/main" userId="S::emagee@ad.unc.edu::a4e013e8-266d-460a-8414-b948cb476211" providerId="AD"/>
      </p:ext>
    </p:extLst>
  </p:cmAuthor>
  <p:cmAuthor id="3" name="Wallace, John" initials="WJ" lastIdx="8" clrIdx="2">
    <p:extLst>
      <p:ext uri="{19B8F6BF-5375-455C-9EA6-DF929625EA0E}">
        <p15:presenceInfo xmlns:p15="http://schemas.microsoft.com/office/powerpoint/2012/main" userId="S::jwwallac@ad.unc.edu::abe07cdc-eaeb-4511-adeb-e3218833ec51" providerId="AD"/>
      </p:ext>
    </p:extLst>
  </p:cmAuthor>
  <p:cmAuthor id="4" name="Emma Olson" initials="EO" lastIdx="10" clrIdx="3">
    <p:extLst>
      <p:ext uri="{19B8F6BF-5375-455C-9EA6-DF929625EA0E}">
        <p15:presenceInfo xmlns:p15="http://schemas.microsoft.com/office/powerpoint/2012/main" userId="Emma Ol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F86"/>
    <a:srgbClr val="13294B"/>
    <a:srgbClr val="12894B"/>
    <a:srgbClr val="4B9CD3"/>
    <a:srgbClr val="11894B"/>
    <a:srgbClr val="17BB65"/>
    <a:srgbClr val="FFEA54"/>
    <a:srgbClr val="FFF293"/>
    <a:srgbClr val="FFF6B7"/>
    <a:srgbClr val="344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47503" autoAdjust="0"/>
  </p:normalViewPr>
  <p:slideViewPr>
    <p:cSldViewPr snapToGrid="0">
      <p:cViewPr varScale="1">
        <p:scale>
          <a:sx n="50" d="100"/>
          <a:sy n="50" d="100"/>
        </p:scale>
        <p:origin x="2754" y="54"/>
      </p:cViewPr>
      <p:guideLst>
        <p:guide orient="horz" pos="3504"/>
        <p:guide pos="4008"/>
        <p:guide pos="288"/>
        <p:guide orient="horz" pos="576"/>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2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10-18T14:37:38.883" idx="3">
    <p:pos x="10" y="10"/>
    <p:text>I don't think this slide is particularly useful, if you need to trim down the slides at all</p:text>
    <p:extLst>
      <p:ext uri="{C676402C-5697-4E1C-873F-D02D1690AC5C}">
        <p15:threadingInfo xmlns:p15="http://schemas.microsoft.com/office/powerpoint/2012/main" timeZoneBias="240"/>
      </p:ext>
    </p:extLst>
  </p:cm>
  <p:cm authorId="4" dt="2020-10-19T16:17:46.631" idx="9">
    <p:pos x="10" y="106"/>
    <p:text>Aw but ya all look so cute ;0)</p:text>
    <p:extLst>
      <p:ext uri="{C676402C-5697-4E1C-873F-D02D1690AC5C}">
        <p15:threadingInfo xmlns:p15="http://schemas.microsoft.com/office/powerpoint/2012/main" timeZoneBias="240">
          <p15:parentCm authorId="3"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1AC8-332B-46DF-B65E-F52E7238707D}" type="datetimeFigureOut">
              <a:rPr lang="en-US" smtClean="0"/>
              <a:t>10/23/2020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8B5FF-7F31-4695-A49B-E5293B7B5B10}" type="slidenum">
              <a:rPr lang="en-US" smtClean="0"/>
              <a:t>‹#›</a:t>
            </a:fld>
            <a:endParaRPr lang="en-US"/>
          </a:p>
        </p:txBody>
      </p:sp>
    </p:spTree>
    <p:extLst>
      <p:ext uri="{BB962C8B-B14F-4D97-AF65-F5344CB8AC3E}">
        <p14:creationId xmlns:p14="http://schemas.microsoft.com/office/powerpoint/2010/main" val="368165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1</a:t>
            </a:fld>
            <a:endParaRPr lang="en-US"/>
          </a:p>
        </p:txBody>
      </p:sp>
    </p:spTree>
    <p:extLst>
      <p:ext uri="{BB962C8B-B14F-4D97-AF65-F5344CB8AC3E}">
        <p14:creationId xmlns:p14="http://schemas.microsoft.com/office/powerpoint/2010/main" val="3536391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purpose of this applied project was to build the Workgroup’s capacity in their behavioral health improvement collaborative to develop impactful, sustainable, and community-driven initiatives targeted at reducing the rates of substance misuse and overdose deaths.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originally the RFA we responded to placed an emphasis on gathering, analyzing, and visualizing data, during our interview with the Substance Use Workgroup they shared that they felt they already had enough data to go on through other data collection efforts that had been undertaken, and felt real urgency to align and move the workgroup toward action. As they said “people are dying.”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led to an approach of parallel processes, where some of our work was focused on identifying short-term needs and others focused on strategizing for long-term success. As we supported the Workgroup in using the data and resources they had, we also sought to help them bring alignment of partners around shared strategy for long-term investment and coordination. </a:t>
            </a:r>
          </a:p>
        </p:txBody>
      </p:sp>
      <p:sp>
        <p:nvSpPr>
          <p:cNvPr id="4" name="Slide Number Placeholder 3"/>
          <p:cNvSpPr>
            <a:spLocks noGrp="1"/>
          </p:cNvSpPr>
          <p:nvPr>
            <p:ph type="sldNum" sz="quarter" idx="5"/>
          </p:nvPr>
        </p:nvSpPr>
        <p:spPr/>
        <p:txBody>
          <a:bodyPr/>
          <a:lstStyle/>
          <a:p>
            <a:fld id="{9F38B5FF-7F31-4695-A49B-E5293B7B5B10}" type="slidenum">
              <a:rPr lang="en-US" smtClean="0"/>
              <a:t>10</a:t>
            </a:fld>
            <a:endParaRPr lang="en-US"/>
          </a:p>
        </p:txBody>
      </p:sp>
    </p:spTree>
    <p:extLst>
      <p:ext uri="{BB962C8B-B14F-4D97-AF65-F5344CB8AC3E}">
        <p14:creationId xmlns:p14="http://schemas.microsoft.com/office/powerpoint/2010/main" val="214685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wanted to foster a partnership where different strengths and expertise were aligned in service to the community goals. We wanted our cross-institutional collaboration to utilize the strengths we both brought.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most importantly, we wanted a partnership, rather than a hierarchy, and using the TA model rather than a traditional academic research lens, was the method we chose to ensure the community-maintained power and voice.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approached placed an emphasis on our own objectivity: it was the community-driven work supported by us, rather than our research interests driving the project. </a:t>
            </a:r>
          </a:p>
        </p:txBody>
      </p:sp>
      <p:sp>
        <p:nvSpPr>
          <p:cNvPr id="4" name="Slide Number Placeholder 3"/>
          <p:cNvSpPr>
            <a:spLocks noGrp="1"/>
          </p:cNvSpPr>
          <p:nvPr>
            <p:ph type="sldNum" sz="quarter" idx="5"/>
          </p:nvPr>
        </p:nvSpPr>
        <p:spPr/>
        <p:txBody>
          <a:bodyPr/>
          <a:lstStyle/>
          <a:p>
            <a:fld id="{9F38B5FF-7F31-4695-A49B-E5293B7B5B10}" type="slidenum">
              <a:rPr lang="en-US" smtClean="0"/>
              <a:t>11</a:t>
            </a:fld>
            <a:endParaRPr lang="en-US"/>
          </a:p>
        </p:txBody>
      </p:sp>
    </p:spTree>
    <p:extLst>
      <p:ext uri="{BB962C8B-B14F-4D97-AF65-F5344CB8AC3E}">
        <p14:creationId xmlns:p14="http://schemas.microsoft.com/office/powerpoint/2010/main" val="3662932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first processes that the TA team undertook was to synthesize and align the community inputs and existing data and needs assessment. This is our “step 1”, seen in the left side of the road map. The inputs included three community data and best practices documents and the State Opioid Action Plan.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TA team cross-walked these documents for themes and grouped the themes according to related focus areas. These focus areas were then reported back to the Workgroup for validation and feedback. The final four strategy focus areas were: </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Sustain and strengthen partnerships and collaborations</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Prevention, awareness and outreach</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Treatment, recovery, and prevention services</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Improve social determinants of health related to substance use and mental health</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12</a:t>
            </a:fld>
            <a:endParaRPr lang="en-US"/>
          </a:p>
        </p:txBody>
      </p:sp>
    </p:spTree>
    <p:extLst>
      <p:ext uri="{BB962C8B-B14F-4D97-AF65-F5344CB8AC3E}">
        <p14:creationId xmlns:p14="http://schemas.microsoft.com/office/powerpoint/2010/main" val="345392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four focus areas were decided on, the Workgroup formed small Action Groups around each one based on expertise and interest. Together these small groups reviewed the strategies within each focus area, and voted on strategies by impact and feasibility. That is what you see on this slide demonstrated with the scatterplot. The Y axis plots the impact, and the X axis the feasibility. For example, resource list/database scored reasonably feasible, but with lower impact than, say, implementing medically assisted treatment (MAT). The size of the dots corresponds to the number of organizations working on a given strategy to the relative number of organizations. Going back to what I said earlier about that urgency to start doing, this helped the Workgroup identify the “low-hanging fruit” that they could bite off and make a dent in while still working toward those more impactful long-term strategies, such as additional recovery services, that would take time to come to fruition. For example, the Workgroup wants to see a detox center in the County, but the groundwork for that has yet to be laid. </a:t>
            </a:r>
          </a:p>
        </p:txBody>
      </p:sp>
      <p:sp>
        <p:nvSpPr>
          <p:cNvPr id="4" name="Slide Number Placeholder 3"/>
          <p:cNvSpPr>
            <a:spLocks noGrp="1"/>
          </p:cNvSpPr>
          <p:nvPr>
            <p:ph type="sldNum" sz="quarter" idx="5"/>
          </p:nvPr>
        </p:nvSpPr>
        <p:spPr/>
        <p:txBody>
          <a:bodyPr/>
          <a:lstStyle/>
          <a:p>
            <a:fld id="{9F38B5FF-7F31-4695-A49B-E5293B7B5B10}" type="slidenum">
              <a:rPr lang="en-US" smtClean="0"/>
              <a:t>13</a:t>
            </a:fld>
            <a:endParaRPr lang="en-US"/>
          </a:p>
        </p:txBody>
      </p:sp>
    </p:spTree>
    <p:extLst>
      <p:ext uri="{BB962C8B-B14F-4D97-AF65-F5344CB8AC3E}">
        <p14:creationId xmlns:p14="http://schemas.microsoft.com/office/powerpoint/2010/main" val="2354560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the priorities were selected for each Action Group, using an RBA framework, the TA team led participants through a process of identifying key “customers” or target population for each focus area and priority strategy and identifying the results and changes that they want to see, what is helping (i.e., the facilitating factors) and what is hurting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barriers to) these outcomes in the community currently, and what we propose to do now, in the next 3-6 months, and the year.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you see on this slide is the proposed action items from the Prevention, Awareness and Outreach group which focused heavily on youth and the school systems. The actions identified included “hire and on-board prevention coordinator”, “recruit youth for youth council” “find space for youth council to meet”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proposed actions were then in the process of being converted to key metrics that could be tracked to help measure and indicate progress. This is actually quite difficult because wanting data means…you have to gather it, right? And you’re asking a lower-resourced community to put additional efforts into tracking data, which is burdensome. You also have the cross-sectoral nature of the work, where frameworks and definitions may vary a bit depending on organization. Like a puzzle, it fits together, but each piece is a little different shape. </a:t>
            </a:r>
          </a:p>
        </p:txBody>
      </p:sp>
      <p:sp>
        <p:nvSpPr>
          <p:cNvPr id="4" name="Slide Number Placeholder 3"/>
          <p:cNvSpPr>
            <a:spLocks noGrp="1"/>
          </p:cNvSpPr>
          <p:nvPr>
            <p:ph type="sldNum" sz="quarter" idx="5"/>
          </p:nvPr>
        </p:nvSpPr>
        <p:spPr/>
        <p:txBody>
          <a:bodyPr/>
          <a:lstStyle/>
          <a:p>
            <a:fld id="{9F38B5FF-7F31-4695-A49B-E5293B7B5B10}" type="slidenum">
              <a:rPr lang="en-US" smtClean="0"/>
              <a:t>14</a:t>
            </a:fld>
            <a:endParaRPr lang="en-US"/>
          </a:p>
        </p:txBody>
      </p:sp>
    </p:spTree>
    <p:extLst>
      <p:ext uri="{BB962C8B-B14F-4D97-AF65-F5344CB8AC3E}">
        <p14:creationId xmlns:p14="http://schemas.microsoft.com/office/powerpoint/2010/main" val="3239120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none the less, we had a streamlined strategic action plan, based on data and evidence from the community, chosen by the Workgroup, that aligned desired results with strategies and focus areas, that were being converted to metrics.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15</a:t>
            </a:fld>
            <a:endParaRPr lang="en-US"/>
          </a:p>
        </p:txBody>
      </p:sp>
    </p:spTree>
    <p:extLst>
      <p:ext uri="{BB962C8B-B14F-4D97-AF65-F5344CB8AC3E}">
        <p14:creationId xmlns:p14="http://schemas.microsoft.com/office/powerpoint/2010/main" val="2394274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metrics piece is step 6. Performance Measures, and that’s where we were in February and, well, everyone knows what happened in March, 18 years ago, back when we were submitting our APHA abstracts.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16</a:t>
            </a:fld>
            <a:endParaRPr lang="en-US"/>
          </a:p>
        </p:txBody>
      </p:sp>
    </p:spTree>
    <p:extLst>
      <p:ext uri="{BB962C8B-B14F-4D97-AF65-F5344CB8AC3E}">
        <p14:creationId xmlns:p14="http://schemas.microsoft.com/office/powerpoint/2010/main" val="265948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Covid-19 brought a lot of challenges: most immediately, we were no longer meeting in person but in virtual meetings. Which, for a group building trust and relationships, fostering healthy group norms, and encouraging participation…that’s is a different format you’re dealing with! Specific to substance use and mental health providers, many of whom were in the Workgroup, suddenly there was an increase in need while an inability to meet in person which presented a huge challenge in a County with unreliable broadband and internet services in the most rural areas. Suddenly providers were spending their time setting up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US" sz="1800" dirty="0">
                <a:effectLst/>
                <a:latin typeface="Calibri" panose="020F0502020204030204" pitchFamily="34" charset="0"/>
                <a:ea typeface="Calibri" panose="020F0502020204030204" pitchFamily="34" charset="0"/>
                <a:cs typeface="Times New Roman" panose="02020603050405020304" pitchFamily="18" charset="0"/>
              </a:rPr>
              <a:t> hotspots in the McDonalds parking lot so they could provide telehealth. And, of course, when we think of the social determinants of health as drivers of substance misuse and poor mental health, suddenly unemployment is rising, schools are closing, parents don’t have childcare, some children may not have food, etc. These are the things that have equal urgency in the community.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We’ve been navigating a difficult position, right: as a capacity building org that is following community lead, how do you pivot when you’re following the leadership of the community, and the community’s is having a hard time keeping up with their own work?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early months, the Workgroup became a space to update each other on what COVID-19 response was happening and some group problem solving and sharing. Some of the activities the TA team supported was helping train the local Health Department on interpretation of NC Detect data, which is the NC sentinel surveillance system for ED visits (including medication, drug, and alcohol related poisoning), out of concern that this may be increasing in the pandemic. </a:t>
            </a:r>
          </a:p>
        </p:txBody>
      </p:sp>
      <p:sp>
        <p:nvSpPr>
          <p:cNvPr id="4" name="Slide Number Placeholder 3"/>
          <p:cNvSpPr>
            <a:spLocks noGrp="1"/>
          </p:cNvSpPr>
          <p:nvPr>
            <p:ph type="sldNum" sz="quarter" idx="5"/>
          </p:nvPr>
        </p:nvSpPr>
        <p:spPr/>
        <p:txBody>
          <a:bodyPr/>
          <a:lstStyle/>
          <a:p>
            <a:fld id="{9F38B5FF-7F31-4695-A49B-E5293B7B5B10}" type="slidenum">
              <a:rPr lang="en-US" smtClean="0"/>
              <a:t>17</a:t>
            </a:fld>
            <a:endParaRPr lang="en-US"/>
          </a:p>
        </p:txBody>
      </p:sp>
    </p:spTree>
    <p:extLst>
      <p:ext uri="{BB962C8B-B14F-4D97-AF65-F5344CB8AC3E}">
        <p14:creationId xmlns:p14="http://schemas.microsoft.com/office/powerpoint/2010/main" val="2999542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“new normal” set in, though, there began to be a sense of frustration that the Workgroup had stalled. So, we called on our data team members to conduct a pulse-check survey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Build understanding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of the workgroup members’ experiences and priorities, help the workgroup and leadership team decide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where to channel energy, drive internal improvement planning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related to communication, functioning, member experience, resources, group effectiveness, etc., and provide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direction to TA team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how we could best support the work group in growing and moving forward. </a:t>
            </a:r>
          </a:p>
          <a:p>
            <a:pPr marL="0" marR="0">
              <a:lnSpc>
                <a:spcPct val="107000"/>
              </a:lnSpc>
              <a:spcBef>
                <a:spcPts val="0"/>
              </a:spcBef>
              <a:spcAft>
                <a:spcPts val="800"/>
              </a:spcAft>
            </a:pPr>
            <a:endParaRPr lang="en-US" sz="1800" b="0" kern="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0" dirty="0">
                <a:effectLst/>
                <a:latin typeface="Calibri" panose="020F0502020204030204" pitchFamily="34" charset="0"/>
                <a:cs typeface="Times New Roman" panose="02020603050405020304" pitchFamily="18" charset="0"/>
              </a:rPr>
              <a:t>The survey consisted of 21 questions disseminated through the online Qualtrics platform, focusing on the areas I just mentioned, that went out to the Workgroup during the month of September. </a:t>
            </a:r>
            <a:endParaRPr lang="en-US" sz="1800" b="1" kern="0"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18</a:t>
            </a:fld>
            <a:endParaRPr lang="en-US"/>
          </a:p>
        </p:txBody>
      </p:sp>
    </p:spTree>
    <p:extLst>
      <p:ext uri="{BB962C8B-B14F-4D97-AF65-F5344CB8AC3E}">
        <p14:creationId xmlns:p14="http://schemas.microsoft.com/office/powerpoint/2010/main" val="1542280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results have provided us and especially the leadership team of an understanding of where people are right now and what capacity they have. For instance, 70% of people said their work has been impacted by Covid-19, and some noted that this reduced their ability to participate. They also were able to “re vote” in some ways for what were now more urgent community needs: Not scrapping what had come before, but as a way to proceed in the midst of a global pandemic and continue building on the work we had already done while leaving room for adjustment due to any changes in priorities.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19</a:t>
            </a:fld>
            <a:endParaRPr lang="en-US"/>
          </a:p>
        </p:txBody>
      </p:sp>
    </p:spTree>
    <p:extLst>
      <p:ext uri="{BB962C8B-B14F-4D97-AF65-F5344CB8AC3E}">
        <p14:creationId xmlns:p14="http://schemas.microsoft.com/office/powerpoint/2010/main" val="49414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Jessica for the introduction. Hello everyone, it’s great to be with you today, if that’s late afternoon or evening, depending on where you’re joining from. I’m joining rom Durham, NC, where it’s a little after dinner time. As I imagine many of us who are working with communities are feeling, this presentation I’m about to give is going to be a little different than I’d originally envisioned when I submitted my abstract back what feels to be 18 years ago in February. So much has changed since then, and I imagine all of us working with communities in these academic community partnerships are feeling in the same boat! </a:t>
            </a:r>
          </a:p>
        </p:txBody>
      </p:sp>
      <p:sp>
        <p:nvSpPr>
          <p:cNvPr id="4" name="Slide Number Placeholder 3"/>
          <p:cNvSpPr>
            <a:spLocks noGrp="1"/>
          </p:cNvSpPr>
          <p:nvPr>
            <p:ph type="sldNum" sz="quarter" idx="5"/>
          </p:nvPr>
        </p:nvSpPr>
        <p:spPr/>
        <p:txBody>
          <a:bodyPr/>
          <a:lstStyle/>
          <a:p>
            <a:fld id="{9F38B5FF-7F31-4695-A49B-E5293B7B5B10}" type="slidenum">
              <a:rPr lang="en-US" smtClean="0"/>
              <a:t>2</a:t>
            </a:fld>
            <a:endParaRPr lang="en-US"/>
          </a:p>
        </p:txBody>
      </p:sp>
    </p:spTree>
    <p:extLst>
      <p:ext uri="{BB962C8B-B14F-4D97-AF65-F5344CB8AC3E}">
        <p14:creationId xmlns:p14="http://schemas.microsoft.com/office/powerpoint/2010/main" val="2888335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our key takeaways. I would say one is that while prioritizing action steps, the challenge is to balance a sense of overall urgency in the work (substance use strategic planning overall) with meeting the needs of a community in crisis and preventing overwhelm and burnout among providers. As a capacity building TA team, we can’t do all of that ourselves, but we can try to help the community organization prioritize their “do </a:t>
            </a:r>
            <a:r>
              <a:rPr lang="en-US" dirty="0" err="1"/>
              <a:t>nows</a:t>
            </a:r>
            <a:r>
              <a:rPr lang="en-US" dirty="0"/>
              <a:t>” and their “do </a:t>
            </a:r>
            <a:r>
              <a:rPr lang="en-US" dirty="0" err="1"/>
              <a:t>laters</a:t>
            </a:r>
            <a:r>
              <a:rPr lang="en-US" dirty="0"/>
              <a:t>” in a way that gives them manageable chunks to bite off; A point of tension and frustration, though, is that we don’t hold the keys and can’t make the work actually happen.  </a:t>
            </a:r>
          </a:p>
          <a:p>
            <a:endParaRPr lang="en-US" dirty="0"/>
          </a:p>
          <a:p>
            <a:r>
              <a:rPr lang="en-US" dirty="0"/>
              <a:t>We are fortunate to have a funder that understands community work, that it’s complicated and messy, that sometimes it isn’t linear and sustained because staff turnover in an organization may shift their priorities. But, through trust and communication, we also play a role in exchanging insight with them as we are in dialogue over strategies and priorities and how the work is </a:t>
            </a:r>
            <a:r>
              <a:rPr lang="en-US" dirty="0" err="1"/>
              <a:t>proceding</a:t>
            </a:r>
            <a:r>
              <a:rPr lang="en-US" dirty="0"/>
              <a:t> when it doesn’t always match the initial proposal.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20</a:t>
            </a:fld>
            <a:endParaRPr lang="en-US"/>
          </a:p>
        </p:txBody>
      </p:sp>
    </p:spTree>
    <p:extLst>
      <p:ext uri="{BB962C8B-B14F-4D97-AF65-F5344CB8AC3E}">
        <p14:creationId xmlns:p14="http://schemas.microsoft.com/office/powerpoint/2010/main" val="1426633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Cross-institutional partnerships made the TA team more nimble and able to adapt to the situation more than a single agency. For example, had it been myself and John alone, we would not have had the expertise that NCCHW and Rural Forward brought with them! Ability to move to an online platform, facilitate breakout rooms, and then collect the data to re-focus when the Workgroup was ready.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work wasn’t interrupted by the pandemic, given the community-led nature of leadership, as it might have been from a more research focused project. However, that’s also the limitation of our work, right? Without strong internal leadership, even a lot technical expertise and capacity from a team can only get you so far; Covid-19 and other factors impacted the community’s ability to lead this work now.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key area I believe our work contributed to has been helping keep a group of people and organizations with different priorities working together in alignment rather than splintering. Substance use is tied to mental health and trauma, and a key questions we saw this group grapple with is “do we focus on prevention or response? When there are limited resources, what social drivers of health do we focus on first, especially when they all intersect? How can we bring a group together with a shared game plan when they are busy putting out fires?”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setting them up for implementation, but capacity is one piece, and true sustainability will still be coming from the group as they develop their backbone agency and coordinator and grow their leadership capacity. We’ve been honored to get to play a supportive role. Thank you so much for listening and I’ll turn it back to Jessica.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21</a:t>
            </a:fld>
            <a:endParaRPr lang="en-US"/>
          </a:p>
        </p:txBody>
      </p:sp>
    </p:spTree>
    <p:extLst>
      <p:ext uri="{BB962C8B-B14F-4D97-AF65-F5344CB8AC3E}">
        <p14:creationId xmlns:p14="http://schemas.microsoft.com/office/powerpoint/2010/main" val="592564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D7C91-C9A4-49BA-9730-A7BF6CD1999E}" type="slidenum">
              <a:rPr lang="en-US" smtClean="0"/>
              <a:t>22</a:t>
            </a:fld>
            <a:endParaRPr lang="en-US"/>
          </a:p>
        </p:txBody>
      </p:sp>
    </p:spTree>
    <p:extLst>
      <p:ext uri="{BB962C8B-B14F-4D97-AF65-F5344CB8AC3E}">
        <p14:creationId xmlns:p14="http://schemas.microsoft.com/office/powerpoint/2010/main" val="3233389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23</a:t>
            </a:fld>
            <a:endParaRPr lang="en-US"/>
          </a:p>
        </p:txBody>
      </p:sp>
    </p:spTree>
    <p:extLst>
      <p:ext uri="{BB962C8B-B14F-4D97-AF65-F5344CB8AC3E}">
        <p14:creationId xmlns:p14="http://schemas.microsoft.com/office/powerpoint/2010/main" val="652273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Promoting better data use </a:t>
            </a:r>
          </a:p>
          <a:p>
            <a:endParaRPr lang="en-US" dirty="0"/>
          </a:p>
          <a:p>
            <a:r>
              <a:rPr lang="en-US" dirty="0"/>
              <a:t>To better understand where the community is and to include the broader community voice as a guiding motivator and grounding vision for the workgroup.  </a:t>
            </a:r>
          </a:p>
          <a:p>
            <a:endParaRPr lang="en-US" dirty="0"/>
          </a:p>
          <a:p>
            <a:r>
              <a:rPr lang="en-US" dirty="0"/>
              <a:t>We completed a short survey for the Workgroup , as well as displayed banners that people could respond to our prompt or share their thoughts or stories of recovery.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24</a:t>
            </a:fld>
            <a:endParaRPr lang="en-US"/>
          </a:p>
        </p:txBody>
      </p:sp>
    </p:spTree>
    <p:extLst>
      <p:ext uri="{BB962C8B-B14F-4D97-AF65-F5344CB8AC3E}">
        <p14:creationId xmlns:p14="http://schemas.microsoft.com/office/powerpoint/2010/main" val="2812817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Affected: daily job responsibilities had increased, virtual meetings were a challenge, and 44% reported that the strategic planning felt less relevant </a:t>
            </a:r>
          </a:p>
          <a:p>
            <a:endParaRPr lang="en-US" dirty="0"/>
          </a:p>
          <a:p>
            <a:r>
              <a:rPr lang="en-US" dirty="0"/>
              <a:t>Strengths they identified were the member experience (ability for diverse organizations to collaborate, that meetings were useful, and the group was of value to the community) </a:t>
            </a:r>
          </a:p>
        </p:txBody>
      </p:sp>
      <p:sp>
        <p:nvSpPr>
          <p:cNvPr id="4" name="Slide Number Placeholder 3"/>
          <p:cNvSpPr>
            <a:spLocks noGrp="1"/>
          </p:cNvSpPr>
          <p:nvPr>
            <p:ph type="sldNum" sz="quarter" idx="5"/>
          </p:nvPr>
        </p:nvSpPr>
        <p:spPr/>
        <p:txBody>
          <a:bodyPr/>
          <a:lstStyle/>
          <a:p>
            <a:fld id="{9F38B5FF-7F31-4695-A49B-E5293B7B5B10}" type="slidenum">
              <a:rPr lang="en-US" smtClean="0"/>
              <a:t>25</a:t>
            </a:fld>
            <a:endParaRPr lang="en-US"/>
          </a:p>
        </p:txBody>
      </p:sp>
    </p:spTree>
    <p:extLst>
      <p:ext uri="{BB962C8B-B14F-4D97-AF65-F5344CB8AC3E}">
        <p14:creationId xmlns:p14="http://schemas.microsoft.com/office/powerpoint/2010/main" val="2707154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26</a:t>
            </a:fld>
            <a:endParaRPr lang="en-US"/>
          </a:p>
        </p:txBody>
      </p:sp>
    </p:spTree>
    <p:extLst>
      <p:ext uri="{BB962C8B-B14F-4D97-AF65-F5344CB8AC3E}">
        <p14:creationId xmlns:p14="http://schemas.microsoft.com/office/powerpoint/2010/main" val="2083678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27</a:t>
            </a:fld>
            <a:endParaRPr lang="en-US"/>
          </a:p>
        </p:txBody>
      </p:sp>
    </p:spTree>
    <p:extLst>
      <p:ext uri="{BB962C8B-B14F-4D97-AF65-F5344CB8AC3E}">
        <p14:creationId xmlns:p14="http://schemas.microsoft.com/office/powerpoint/2010/main" val="1635147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strategic planning process, one of the first activities the TA team undertook was a “Whole Distance Exercise.” The Whole Distance Exercise is a Results Based Accountability exercise designed to move a large group from results to action. </a:t>
            </a:r>
          </a:p>
          <a:p>
            <a:endParaRPr lang="en-US" dirty="0"/>
          </a:p>
          <a:p>
            <a:r>
              <a:rPr lang="en-US" dirty="0"/>
              <a:t>Bringing alignment </a:t>
            </a:r>
          </a:p>
        </p:txBody>
      </p:sp>
      <p:sp>
        <p:nvSpPr>
          <p:cNvPr id="4" name="Slide Number Placeholder 3"/>
          <p:cNvSpPr>
            <a:spLocks noGrp="1"/>
          </p:cNvSpPr>
          <p:nvPr>
            <p:ph type="sldNum" sz="quarter" idx="5"/>
          </p:nvPr>
        </p:nvSpPr>
        <p:spPr/>
        <p:txBody>
          <a:bodyPr/>
          <a:lstStyle/>
          <a:p>
            <a:fld id="{9F38B5FF-7F31-4695-A49B-E5293B7B5B10}" type="slidenum">
              <a:rPr lang="en-US" smtClean="0"/>
              <a:t>29</a:t>
            </a:fld>
            <a:endParaRPr lang="en-US"/>
          </a:p>
        </p:txBody>
      </p:sp>
    </p:spTree>
    <p:extLst>
      <p:ext uri="{BB962C8B-B14F-4D97-AF65-F5344CB8AC3E}">
        <p14:creationId xmlns:p14="http://schemas.microsoft.com/office/powerpoint/2010/main" val="171298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Today, I’ll give you a little background of the project and the different institutions involved, spend most of my time describing our process and what guided our decision points. </a:t>
            </a:r>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3</a:t>
            </a:fld>
            <a:endParaRPr lang="en-US"/>
          </a:p>
        </p:txBody>
      </p:sp>
    </p:spTree>
    <p:extLst>
      <p:ext uri="{BB962C8B-B14F-4D97-AF65-F5344CB8AC3E}">
        <p14:creationId xmlns:p14="http://schemas.microsoft.com/office/powerpoint/2010/main" val="425158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a grantmaking initiative to provide technical support to rural communities in North Carolina, the community-led McDowell County Substance Use Workgroup formed a collaborative relationship with academic partners from the North Carolina Institute for Public Health at the Gillings School of Global Public Health at the University of North Carolina at Chapel Hill (NCIPH) and the North Carolina Center for Health and Wellness at the University of North Carolina Asheville (NCCHW). Going forward, I’ll be referring to this partnership as the “TA team.”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the grant, the funder also provided facilitation support from Rural Forward NC, a program out of the Foundation for Health Leadership and Innovation.  While not officially the “TA team”, we’ve adopted them and their work and thoughtful contribution has been integral to our process and any success we’ve had.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(Image source: https://www.ncpedia.org/geography/mcdowell and https://www.carolana.com/NC/Counties/mcdowell_county_nc.html)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4</a:t>
            </a:fld>
            <a:endParaRPr lang="en-US"/>
          </a:p>
        </p:txBody>
      </p:sp>
    </p:spTree>
    <p:extLst>
      <p:ext uri="{BB962C8B-B14F-4D97-AF65-F5344CB8AC3E}">
        <p14:creationId xmlns:p14="http://schemas.microsoft.com/office/powerpoint/2010/main" val="209074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little bit about NCIPH, where I sit along with my colleague Dr. John Wallace.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mission of NCIPH is:  To facilitate collaborative solutions to population health challenges in N.C. and beyond. In this role, the Institute provides technical assistance and training for community-based organizations, governmental entities, and grantmaking organizations across North Carolina. NCIPH assists local community coalitions and public health agencies with the analysis and interpretation of community data to inform strategic thought and decision making, and Dr. Wallace is our resident data head.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the “pracademics” and our work is very applied in its orientation.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5</a:t>
            </a:fld>
            <a:endParaRPr lang="en-US"/>
          </a:p>
        </p:txBody>
      </p:sp>
    </p:spTree>
    <p:extLst>
      <p:ext uri="{BB962C8B-B14F-4D97-AF65-F5344CB8AC3E}">
        <p14:creationId xmlns:p14="http://schemas.microsoft.com/office/powerpoint/2010/main" val="352509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sister university, UNC-Asheville, is where the North Carolina Center for Health and Wellness is located, and where my colleague Emma Olson, who is supporting me in the audience today, sits. Their mission is to “develop equitable opportunities that lead to healthy North Carolina communities” and they work to impact policy, build capacity, and ignite community initiatives by working through a web of cross-sector relationships organized around building healthier places throughout the state.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strengths they brought to the TA team is their geographic proximity to McDowell County, and the in relationships they have with organizations and collaboratives in neighboring counties; Emma brought deep familiarity with recent community processes of data collection and action planning in the region, as well as a toolkit of Results Based Accountability (RBA) approaches, facilitation experience, and training.</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you can already see that two institutions is better than one.  </a:t>
            </a:r>
          </a:p>
        </p:txBody>
      </p:sp>
      <p:sp>
        <p:nvSpPr>
          <p:cNvPr id="4" name="Slide Number Placeholder 3"/>
          <p:cNvSpPr>
            <a:spLocks noGrp="1"/>
          </p:cNvSpPr>
          <p:nvPr>
            <p:ph type="sldNum" sz="quarter" idx="5"/>
          </p:nvPr>
        </p:nvSpPr>
        <p:spPr/>
        <p:txBody>
          <a:bodyPr/>
          <a:lstStyle/>
          <a:p>
            <a:fld id="{9F38B5FF-7F31-4695-A49B-E5293B7B5B10}" type="slidenum">
              <a:rPr lang="en-US" smtClean="0"/>
              <a:t>6</a:t>
            </a:fld>
            <a:endParaRPr lang="en-US"/>
          </a:p>
        </p:txBody>
      </p:sp>
    </p:spTree>
    <p:extLst>
      <p:ext uri="{BB962C8B-B14F-4D97-AF65-F5344CB8AC3E}">
        <p14:creationId xmlns:p14="http://schemas.microsoft.com/office/powerpoint/2010/main" val="405375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Kathryn Gaasch played the role of our Rural Forward facilitator. She organized meetings, took notes, facilitated discussion, collected monthly meeting evaluations and reported back to the Workgroup. But lest it sound like she was administrative in nature, Kathryn played the critical role of being the “backbone organization” that did a lot of coaching and behind the scenes support that addresses the dynamics of the community and holding the trust of many partners.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Early on, Kathryn led an exercise with the community coalition to define and focus their Vision Mission and Values, a process that became a key input into our processes and helped guide the work we did. </a:t>
            </a:r>
          </a:p>
          <a:p>
            <a:endParaRPr lang="en-US" dirty="0"/>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7</a:t>
            </a:fld>
            <a:endParaRPr lang="en-US"/>
          </a:p>
        </p:txBody>
      </p:sp>
    </p:spTree>
    <p:extLst>
      <p:ext uri="{BB962C8B-B14F-4D97-AF65-F5344CB8AC3E}">
        <p14:creationId xmlns:p14="http://schemas.microsoft.com/office/powerpoint/2010/main" val="345031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finally, at the heart of the whole project, the McDowell County Substance Use Workgroup. McDowell County is located in the mountains of Western NC. In 2019, the population was approximately 45k, and it is designated a rural nonmetro county.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Substance use is a key concern for the community, and the Workgroup formed to respond to the need for prevention and recovery services for a wide range of substances, including opioids, methamphetamines, and alcohol.  The Workgroup is made up of sixty-two stakeholders representing 39 various organizations, providers, and individuals from the community who have been impacted by substance use. One of the strengths of the Workgroup was it’s cross-sectoral nature: members were representatives of the local hospital system, behavioral health providers, the Managed Care Organization (LME/MCO, which in North Carolina is the provider of behavioral health needs for Medicaid and uninsured patients), as well as first responders such as EMS and law enforcement, and representatives from faith communities, non-profits, food banks, the school systems, and as residents. It really represented a range of intersections with substance use, and a range of moments for intervention from prevention to recovery.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began, the structure of the group was a leadership group and full group. Through work we helped facilitate, the full group has self-assigned to small action groups around different topic interests and expertise, but I’ll talk more about that later. Both leadership and full group met monthly, and until Covid-19 that had been in-person in Marion, NC, which is the county seat of McDowell County. </a:t>
            </a:r>
          </a:p>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8</a:t>
            </a:fld>
            <a:endParaRPr lang="en-US"/>
          </a:p>
        </p:txBody>
      </p:sp>
    </p:spTree>
    <p:extLst>
      <p:ext uri="{BB962C8B-B14F-4D97-AF65-F5344CB8AC3E}">
        <p14:creationId xmlns:p14="http://schemas.microsoft.com/office/powerpoint/2010/main" val="2195825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8B5FF-7F31-4695-A49B-E5293B7B5B10}" type="slidenum">
              <a:rPr lang="en-US" smtClean="0"/>
              <a:t>9</a:t>
            </a:fld>
            <a:endParaRPr lang="en-US"/>
          </a:p>
        </p:txBody>
      </p:sp>
    </p:spTree>
    <p:extLst>
      <p:ext uri="{BB962C8B-B14F-4D97-AF65-F5344CB8AC3E}">
        <p14:creationId xmlns:p14="http://schemas.microsoft.com/office/powerpoint/2010/main" val="2149008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B3DD3F-0533-4539-A901-CB491879DF5F}"/>
              </a:ext>
            </a:extLst>
          </p:cNvPr>
          <p:cNvSpPr/>
          <p:nvPr userDrawn="1"/>
        </p:nvSpPr>
        <p:spPr>
          <a:xfrm>
            <a:off x="0" y="24150"/>
            <a:ext cx="12192000" cy="683385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0C3A33D-47CF-4DBF-AE11-CD92AC5003E8}"/>
              </a:ext>
            </a:extLst>
          </p:cNvPr>
          <p:cNvSpPr>
            <a:spLocks noGrp="1"/>
          </p:cNvSpPr>
          <p:nvPr>
            <p:ph type="subTitle" idx="1"/>
          </p:nvPr>
        </p:nvSpPr>
        <p:spPr>
          <a:xfrm>
            <a:off x="1063603" y="4652988"/>
            <a:ext cx="5945436" cy="1334473"/>
          </a:xfrm>
        </p:spPr>
        <p:txBody>
          <a:bodyPr anchor="ctr" anchorCtr="0">
            <a:normAutofit/>
          </a:bodyPr>
          <a:lstStyle>
            <a:lvl1pPr marL="0" indent="0" algn="ctr">
              <a:buNone/>
              <a:defRPr sz="3200" i="1">
                <a:solidFill>
                  <a:schemeClr val="bg1"/>
                </a:solidFill>
                <a:latin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97CC03FE-8F6D-45AC-852A-689121359C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6152" y="1727103"/>
            <a:ext cx="2665252" cy="2807253"/>
          </a:xfrm>
          <a:prstGeom prst="rect">
            <a:avLst/>
          </a:prstGeom>
        </p:spPr>
      </p:pic>
      <p:sp>
        <p:nvSpPr>
          <p:cNvPr id="10" name="Rectangle 9">
            <a:extLst>
              <a:ext uri="{FF2B5EF4-FFF2-40B4-BE49-F238E27FC236}">
                <a16:creationId xmlns:a16="http://schemas.microsoft.com/office/drawing/2014/main" id="{374188C7-2872-4A9E-8B46-86225C84A673}"/>
              </a:ext>
            </a:extLst>
          </p:cNvPr>
          <p:cNvSpPr/>
          <p:nvPr userDrawn="1"/>
        </p:nvSpPr>
        <p:spPr>
          <a:xfrm>
            <a:off x="244929" y="195943"/>
            <a:ext cx="7582537" cy="389335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A24B76A-9AB3-4D4C-BB2F-38F73B6E40AC}"/>
              </a:ext>
            </a:extLst>
          </p:cNvPr>
          <p:cNvSpPr/>
          <p:nvPr userDrawn="1"/>
        </p:nvSpPr>
        <p:spPr>
          <a:xfrm>
            <a:off x="244928" y="4089298"/>
            <a:ext cx="7582557" cy="257275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D5A9275-AECC-44D0-9EEA-E301CE200C79}"/>
              </a:ext>
            </a:extLst>
          </p:cNvPr>
          <p:cNvSpPr/>
          <p:nvPr userDrawn="1"/>
        </p:nvSpPr>
        <p:spPr>
          <a:xfrm>
            <a:off x="7827485" y="195943"/>
            <a:ext cx="4119586" cy="646611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8060BD4A-2D7D-47F5-83A3-300B0984DA8F}"/>
              </a:ext>
            </a:extLst>
          </p:cNvPr>
          <p:cNvSpPr>
            <a:spLocks noGrp="1"/>
          </p:cNvSpPr>
          <p:nvPr>
            <p:ph type="body" sz="quarter" idx="10"/>
          </p:nvPr>
        </p:nvSpPr>
        <p:spPr>
          <a:xfrm>
            <a:off x="1063374" y="778684"/>
            <a:ext cx="5945665" cy="2744558"/>
          </a:xfrm>
        </p:spPr>
        <p:txBody>
          <a:bodyPr anchor="ctr" anchorCtr="0">
            <a:normAutofit/>
          </a:bodyPr>
          <a:lstStyle>
            <a:lvl1pPr marL="0" indent="0" algn="ctr">
              <a:lnSpc>
                <a:spcPct val="108000"/>
              </a:lnSpc>
              <a:buNone/>
              <a:defRPr sz="6000" b="1">
                <a:solidFill>
                  <a:schemeClr val="bg1"/>
                </a:solidFill>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7DF8DD51-B2D3-418D-998B-69BDD3825C7C}"/>
              </a:ext>
            </a:extLst>
          </p:cNvPr>
          <p:cNvCxnSpPr>
            <a:cxnSpLocks/>
          </p:cNvCxnSpPr>
          <p:nvPr userDrawn="1"/>
        </p:nvCxnSpPr>
        <p:spPr>
          <a:xfrm flipH="1">
            <a:off x="8879838" y="5034278"/>
            <a:ext cx="2084574" cy="0"/>
          </a:xfrm>
          <a:prstGeom prst="line">
            <a:avLst/>
          </a:prstGeom>
          <a:ln w="57150">
            <a:solidFill>
              <a:srgbClr val="FFF6B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BC5D3D-DE21-4E19-879C-F54456366093}"/>
              </a:ext>
            </a:extLst>
          </p:cNvPr>
          <p:cNvCxnSpPr>
            <a:cxnSpLocks/>
          </p:cNvCxnSpPr>
          <p:nvPr userDrawn="1"/>
        </p:nvCxnSpPr>
        <p:spPr>
          <a:xfrm>
            <a:off x="7827485" y="870335"/>
            <a:ext cx="0" cy="486530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BC38BE-6AE6-48C0-B362-9EDEC8A953C3}"/>
              </a:ext>
            </a:extLst>
          </p:cNvPr>
          <p:cNvCxnSpPr>
            <a:cxnSpLocks/>
          </p:cNvCxnSpPr>
          <p:nvPr userDrawn="1"/>
        </p:nvCxnSpPr>
        <p:spPr>
          <a:xfrm flipH="1">
            <a:off x="8879837" y="5538370"/>
            <a:ext cx="2084574" cy="0"/>
          </a:xfrm>
          <a:prstGeom prst="line">
            <a:avLst/>
          </a:prstGeom>
          <a:ln w="57150">
            <a:solidFill>
              <a:srgbClr val="11894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CA0909-0494-4C1F-9CFB-3CE8451DB862}"/>
              </a:ext>
            </a:extLst>
          </p:cNvPr>
          <p:cNvCxnSpPr>
            <a:cxnSpLocks/>
          </p:cNvCxnSpPr>
          <p:nvPr userDrawn="1"/>
        </p:nvCxnSpPr>
        <p:spPr>
          <a:xfrm flipH="1">
            <a:off x="8879837" y="5374248"/>
            <a:ext cx="2084574" cy="0"/>
          </a:xfrm>
          <a:prstGeom prst="line">
            <a:avLst/>
          </a:prstGeom>
          <a:ln w="57150">
            <a:solidFill>
              <a:srgbClr val="17BB6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BA69D7-223A-40AC-81A8-78B8958FCFE5}"/>
              </a:ext>
            </a:extLst>
          </p:cNvPr>
          <p:cNvCxnSpPr>
            <a:cxnSpLocks/>
          </p:cNvCxnSpPr>
          <p:nvPr userDrawn="1"/>
        </p:nvCxnSpPr>
        <p:spPr>
          <a:xfrm flipH="1">
            <a:off x="8879837" y="5210124"/>
            <a:ext cx="2084574" cy="0"/>
          </a:xfrm>
          <a:prstGeom prst="line">
            <a:avLst/>
          </a:prstGeom>
          <a:ln w="57150">
            <a:solidFill>
              <a:srgbClr val="FFE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307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8705-0A00-4E77-A432-A21BCF8447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704142-6533-4B36-B58C-684901E3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CD7892-58F9-4923-9807-C5DF3CE91D86}"/>
              </a:ext>
            </a:extLst>
          </p:cNvPr>
          <p:cNvSpPr>
            <a:spLocks noGrp="1"/>
          </p:cNvSpPr>
          <p:nvPr>
            <p:ph sz="half" idx="2"/>
          </p:nvPr>
        </p:nvSpPr>
        <p:spPr>
          <a:xfrm>
            <a:off x="839788" y="2505076"/>
            <a:ext cx="5157787" cy="3407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51068F-9780-432B-A022-8B874AA8B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DFC05-E08C-442F-8CDF-2C26AE8B4065}"/>
              </a:ext>
            </a:extLst>
          </p:cNvPr>
          <p:cNvSpPr>
            <a:spLocks noGrp="1"/>
          </p:cNvSpPr>
          <p:nvPr>
            <p:ph sz="quarter" idx="4"/>
          </p:nvPr>
        </p:nvSpPr>
        <p:spPr>
          <a:xfrm>
            <a:off x="6172200" y="2505074"/>
            <a:ext cx="5183188" cy="3407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A60A1AD-2048-4659-8A66-4217190C698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28916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EBAD-F135-4481-B57A-922CBEBFDE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295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00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onclusio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9E18B6-B32B-4BB5-81AB-53FD62AB98AF}"/>
              </a:ext>
            </a:extLst>
          </p:cNvPr>
          <p:cNvSpPr/>
          <p:nvPr userDrawn="1"/>
        </p:nvSpPr>
        <p:spPr>
          <a:xfrm>
            <a:off x="-6150" y="0"/>
            <a:ext cx="41241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E24946-92FC-48C7-8217-D7F9DEBB30BE}"/>
              </a:ext>
            </a:extLst>
          </p:cNvPr>
          <p:cNvSpPr/>
          <p:nvPr userDrawn="1"/>
        </p:nvSpPr>
        <p:spPr>
          <a:xfrm>
            <a:off x="4124130" y="0"/>
            <a:ext cx="806787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47D148C-5B32-4CC3-9C5B-59133DC0AE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696" y="1433648"/>
            <a:ext cx="3564739" cy="3616235"/>
          </a:xfrm>
          <a:prstGeom prst="rect">
            <a:avLst/>
          </a:prstGeom>
        </p:spPr>
      </p:pic>
      <p:sp>
        <p:nvSpPr>
          <p:cNvPr id="5" name="TextBox 4">
            <a:extLst>
              <a:ext uri="{FF2B5EF4-FFF2-40B4-BE49-F238E27FC236}">
                <a16:creationId xmlns:a16="http://schemas.microsoft.com/office/drawing/2014/main" id="{BDC9F481-EE0B-4511-AF77-778D3F870003}"/>
              </a:ext>
            </a:extLst>
          </p:cNvPr>
          <p:cNvSpPr txBox="1"/>
          <p:nvPr userDrawn="1"/>
        </p:nvSpPr>
        <p:spPr>
          <a:xfrm>
            <a:off x="5895216" y="1198525"/>
            <a:ext cx="5865624" cy="5059014"/>
          </a:xfrm>
          <a:prstGeom prst="rect">
            <a:avLst/>
          </a:prstGeom>
          <a:noFill/>
        </p:spPr>
        <p:txBody>
          <a:bodyPr wrap="square" rtlCol="0">
            <a:spAutoFit/>
          </a:bodyPr>
          <a:lstStyle/>
          <a:p>
            <a:pPr>
              <a:lnSpc>
                <a:spcPct val="250000"/>
              </a:lnSpc>
            </a:pPr>
            <a:r>
              <a:rPr lang="en-US" sz="3200" b="1" dirty="0"/>
              <a:t>sph.unc.edu/</a:t>
            </a:r>
            <a:r>
              <a:rPr lang="en-US" sz="3200" b="1" dirty="0" err="1"/>
              <a:t>nciph</a:t>
            </a:r>
            <a:endParaRPr lang="en-US" sz="3200" b="1" dirty="0"/>
          </a:p>
          <a:p>
            <a:pPr>
              <a:lnSpc>
                <a:spcPct val="250000"/>
              </a:lnSpc>
            </a:pPr>
            <a:r>
              <a:rPr lang="en-US" sz="3200" b="1" dirty="0"/>
              <a:t>facebook.com/</a:t>
            </a:r>
            <a:r>
              <a:rPr lang="en-US" sz="3200" b="1" dirty="0" err="1"/>
              <a:t>uncnciph</a:t>
            </a:r>
            <a:endParaRPr lang="en-US" sz="3200" b="1" dirty="0"/>
          </a:p>
          <a:p>
            <a:pPr>
              <a:lnSpc>
                <a:spcPct val="250000"/>
              </a:lnSpc>
            </a:pPr>
            <a:r>
              <a:rPr lang="en-US" sz="3200" b="1" dirty="0"/>
              <a:t>linkedin.com/company/</a:t>
            </a:r>
            <a:r>
              <a:rPr lang="en-US" sz="3200" b="1" dirty="0" err="1"/>
              <a:t>nciph</a:t>
            </a:r>
            <a:endParaRPr lang="en-US" sz="3200" b="1" dirty="0"/>
          </a:p>
          <a:p>
            <a:pPr>
              <a:lnSpc>
                <a:spcPct val="250000"/>
              </a:lnSpc>
            </a:pPr>
            <a:endParaRPr lang="en-US" dirty="0">
              <a:solidFill>
                <a:schemeClr val="accent6">
                  <a:lumMod val="50000"/>
                </a:schemeClr>
              </a:solidFill>
            </a:endParaRPr>
          </a:p>
          <a:p>
            <a:pPr>
              <a:lnSpc>
                <a:spcPct val="250000"/>
              </a:lnSpc>
            </a:pPr>
            <a:endParaRPr lang="en-US" dirty="0">
              <a:solidFill>
                <a:schemeClr val="accent5"/>
              </a:solidFill>
            </a:endParaRPr>
          </a:p>
        </p:txBody>
      </p:sp>
      <p:pic>
        <p:nvPicPr>
          <p:cNvPr id="6" name="Picture 5">
            <a:extLst>
              <a:ext uri="{FF2B5EF4-FFF2-40B4-BE49-F238E27FC236}">
                <a16:creationId xmlns:a16="http://schemas.microsoft.com/office/drawing/2014/main" id="{FBE7468D-67B7-4798-86AE-F3731EC23E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6479" y="2952930"/>
            <a:ext cx="602033" cy="602033"/>
          </a:xfrm>
          <a:prstGeom prst="rect">
            <a:avLst/>
          </a:prstGeom>
        </p:spPr>
      </p:pic>
      <p:pic>
        <p:nvPicPr>
          <p:cNvPr id="7" name="Picture 6">
            <a:extLst>
              <a:ext uri="{FF2B5EF4-FFF2-40B4-BE49-F238E27FC236}">
                <a16:creationId xmlns:a16="http://schemas.microsoft.com/office/drawing/2014/main" id="{69EBB6F8-7F94-4CCA-BFFB-64F95744FB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86479" y="4155714"/>
            <a:ext cx="726487" cy="603700"/>
          </a:xfrm>
          <a:prstGeom prst="rect">
            <a:avLst/>
          </a:prstGeom>
        </p:spPr>
      </p:pic>
      <p:pic>
        <p:nvPicPr>
          <p:cNvPr id="8" name="Picture 7">
            <a:extLst>
              <a:ext uri="{FF2B5EF4-FFF2-40B4-BE49-F238E27FC236}">
                <a16:creationId xmlns:a16="http://schemas.microsoft.com/office/drawing/2014/main" id="{5A8D84A8-5021-4BB3-9F5E-5C1429BEFA7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610525" y="1324797"/>
            <a:ext cx="1353940" cy="1353940"/>
          </a:xfrm>
          <a:prstGeom prst="rect">
            <a:avLst/>
          </a:prstGeom>
        </p:spPr>
      </p:pic>
      <p:sp>
        <p:nvSpPr>
          <p:cNvPr id="9" name="Rectangle 8">
            <a:extLst>
              <a:ext uri="{FF2B5EF4-FFF2-40B4-BE49-F238E27FC236}">
                <a16:creationId xmlns:a16="http://schemas.microsoft.com/office/drawing/2014/main" id="{C155530A-9930-4408-82A8-11F54D25128F}"/>
              </a:ext>
            </a:extLst>
          </p:cNvPr>
          <p:cNvSpPr/>
          <p:nvPr userDrawn="1"/>
        </p:nvSpPr>
        <p:spPr>
          <a:xfrm>
            <a:off x="-45904" y="-2"/>
            <a:ext cx="152681"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05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7C9-0A26-43CB-91A7-673A205F5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F446AC-0FD8-4EBA-953F-3713ADC518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F6FE98-E86A-4CF2-AC47-599513FC5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68465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DE6E-4CA4-4FE8-843B-7C9856452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A71CA8-73F9-459A-A8AA-8C14B4634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24F4820-D00A-4F3D-8519-61D2BACBAC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537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6C305-2382-43A9-A8ED-1149BC661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6189B5-97BB-48CB-900A-B1565AC6E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208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979D7-2D99-4049-9C3E-D5EF1B41BBCF}"/>
              </a:ext>
            </a:extLst>
          </p:cNvPr>
          <p:cNvSpPr>
            <a:spLocks noGrp="1"/>
          </p:cNvSpPr>
          <p:nvPr>
            <p:ph type="title" orient="vert"/>
          </p:nvPr>
        </p:nvSpPr>
        <p:spPr>
          <a:xfrm>
            <a:off x="8724900" y="365125"/>
            <a:ext cx="2628900" cy="55118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C6BA54-E800-4298-8932-81D7A47D8568}"/>
              </a:ext>
            </a:extLst>
          </p:cNvPr>
          <p:cNvSpPr>
            <a:spLocks noGrp="1"/>
          </p:cNvSpPr>
          <p:nvPr>
            <p:ph type="body" orient="vert" idx="1"/>
          </p:nvPr>
        </p:nvSpPr>
        <p:spPr>
          <a:xfrm>
            <a:off x="838200" y="365126"/>
            <a:ext cx="77343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310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DBD5F-C6EC-485E-8ECE-A5152736C43A}"/>
              </a:ext>
            </a:extLst>
          </p:cNvPr>
          <p:cNvSpPr>
            <a:spLocks noGrp="1"/>
          </p:cNvSpPr>
          <p:nvPr>
            <p:ph type="dt" sz="half" idx="10"/>
          </p:nvPr>
        </p:nvSpPr>
        <p:spPr>
          <a:xfrm>
            <a:off x="838200" y="6356352"/>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FB6C0BE6-E24A-4679-B786-AAB41ADCCD5D}"/>
              </a:ext>
            </a:extLst>
          </p:cNvPr>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3FB9417-93D4-4C41-8E0E-1553E0B5D0CE}"/>
              </a:ext>
            </a:extLst>
          </p:cNvPr>
          <p:cNvSpPr>
            <a:spLocks noGrp="1"/>
          </p:cNvSpPr>
          <p:nvPr>
            <p:ph type="sldNum" sz="quarter" idx="12"/>
          </p:nvPr>
        </p:nvSpPr>
        <p:spPr>
          <a:xfrm>
            <a:off x="8610600" y="6356352"/>
            <a:ext cx="2743200" cy="365125"/>
          </a:xfrm>
          <a:prstGeom prst="rect">
            <a:avLst/>
          </a:prstGeom>
        </p:spPr>
        <p:txBody>
          <a:bodyPr/>
          <a:lstStyle/>
          <a:p>
            <a:fld id="{DA64F31B-23FA-4075-AF7D-6228CFD12F03}" type="slidenum">
              <a:rPr lang="en-US" smtClean="0"/>
              <a:t>‹#›</a:t>
            </a:fld>
            <a:endParaRPr lang="en-US" dirty="0"/>
          </a:p>
        </p:txBody>
      </p:sp>
      <p:sp>
        <p:nvSpPr>
          <p:cNvPr id="5" name="Title 1">
            <a:extLst>
              <a:ext uri="{FF2B5EF4-FFF2-40B4-BE49-F238E27FC236}">
                <a16:creationId xmlns:a16="http://schemas.microsoft.com/office/drawing/2014/main" id="{A077C20A-CB7F-4EF1-A6CC-D630C19443AE}"/>
              </a:ext>
            </a:extLst>
          </p:cNvPr>
          <p:cNvSpPr>
            <a:spLocks noGrp="1"/>
          </p:cNvSpPr>
          <p:nvPr>
            <p:ph type="title"/>
          </p:nvPr>
        </p:nvSpPr>
        <p:spPr>
          <a:xfrm>
            <a:off x="519157" y="274102"/>
            <a:ext cx="11038348" cy="484735"/>
          </a:xfrm>
          <a:prstGeom prst="rect">
            <a:avLst/>
          </a:prstGeom>
          <a:noFill/>
          <a:ln w="9525">
            <a:noFill/>
            <a:miter lim="800000"/>
            <a:headEnd/>
            <a:tailEnd/>
          </a:ln>
        </p:spPr>
        <p:txBody>
          <a:bodyPr lIns="45732" tIns="18293" rIns="27439" bIns="18293" anchor="t"/>
          <a:lstStyle>
            <a:lvl1pPr>
              <a:defRPr lang="en-US" sz="4001">
                <a:solidFill>
                  <a:srgbClr val="000000"/>
                </a:solidFill>
                <a:latin typeface="Arial" panose="020B0604020202020204" pitchFamily="34" charset="0"/>
                <a:ea typeface="+mn-ea"/>
                <a:cs typeface="Arial" panose="020B0604020202020204" pitchFamily="34" charset="0"/>
              </a:defRPr>
            </a:lvl1pPr>
          </a:lstStyle>
          <a:p>
            <a:pPr marL="0" lvl="0" defTabSz="457200">
              <a:lnSpc>
                <a:spcPct val="85000"/>
              </a:lnSpc>
              <a:spcBef>
                <a:spcPts val="200"/>
              </a:spcBef>
            </a:pPr>
            <a:r>
              <a:rPr lang="en-US"/>
              <a:t>Click to edit Master title style</a:t>
            </a:r>
            <a:endParaRPr lang="en-US" dirty="0"/>
          </a:p>
        </p:txBody>
      </p:sp>
      <p:sp>
        <p:nvSpPr>
          <p:cNvPr id="7" name="Text Placeholder 6">
            <a:extLst>
              <a:ext uri="{FF2B5EF4-FFF2-40B4-BE49-F238E27FC236}">
                <a16:creationId xmlns:a16="http://schemas.microsoft.com/office/drawing/2014/main" id="{C74EC4EF-C657-4D2F-A139-B31F6D9B6CCA}"/>
              </a:ext>
            </a:extLst>
          </p:cNvPr>
          <p:cNvSpPr>
            <a:spLocks noGrp="1"/>
          </p:cNvSpPr>
          <p:nvPr>
            <p:ph type="body" sz="quarter" idx="13"/>
          </p:nvPr>
        </p:nvSpPr>
        <p:spPr>
          <a:xfrm>
            <a:off x="1377825" y="2135940"/>
            <a:ext cx="9436350" cy="2586121"/>
          </a:xfrm>
          <a:prstGeom prst="rect">
            <a:avLst/>
          </a:prstGeom>
        </p:spPr>
        <p:txBody>
          <a:bodyPr anchor="ctr">
            <a:normAutofit/>
          </a:bodyPr>
          <a:lstStyle>
            <a:lvl1pPr marL="0" indent="0" algn="ctr">
              <a:buNone/>
              <a:defRPr sz="36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9501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B3DD3F-0533-4539-A901-CB491879DF5F}"/>
              </a:ext>
            </a:extLst>
          </p:cNvPr>
          <p:cNvSpPr/>
          <p:nvPr userDrawn="1"/>
        </p:nvSpPr>
        <p:spPr>
          <a:xfrm>
            <a:off x="0" y="0"/>
            <a:ext cx="12192000" cy="685800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0C3A33D-47CF-4DBF-AE11-CD92AC5003E8}"/>
              </a:ext>
            </a:extLst>
          </p:cNvPr>
          <p:cNvSpPr>
            <a:spLocks noGrp="1"/>
          </p:cNvSpPr>
          <p:nvPr>
            <p:ph type="subTitle" idx="1"/>
          </p:nvPr>
        </p:nvSpPr>
        <p:spPr>
          <a:xfrm>
            <a:off x="1031623" y="4203437"/>
            <a:ext cx="6488703" cy="2010756"/>
          </a:xfrm>
        </p:spPr>
        <p:txBody>
          <a:bodyPr anchor="ctr" anchorCtr="0">
            <a:normAutofit/>
          </a:bodyPr>
          <a:lstStyle>
            <a:lvl1pPr marL="0" indent="0" algn="ctr">
              <a:buNone/>
              <a:defRPr sz="3200">
                <a:solidFill>
                  <a:schemeClr val="bg1"/>
                </a:solidFill>
                <a:latin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97CC03FE-8F6D-45AC-852A-689121359C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0580" y="1930200"/>
            <a:ext cx="2935602" cy="3092007"/>
          </a:xfrm>
          <a:prstGeom prst="rect">
            <a:avLst/>
          </a:prstGeom>
        </p:spPr>
      </p:pic>
      <p:sp>
        <p:nvSpPr>
          <p:cNvPr id="14" name="Text Placeholder 13">
            <a:extLst>
              <a:ext uri="{FF2B5EF4-FFF2-40B4-BE49-F238E27FC236}">
                <a16:creationId xmlns:a16="http://schemas.microsoft.com/office/drawing/2014/main" id="{8060BD4A-2D7D-47F5-83A3-300B0984DA8F}"/>
              </a:ext>
            </a:extLst>
          </p:cNvPr>
          <p:cNvSpPr>
            <a:spLocks noGrp="1"/>
          </p:cNvSpPr>
          <p:nvPr>
            <p:ph type="body" sz="quarter" idx="10"/>
          </p:nvPr>
        </p:nvSpPr>
        <p:spPr>
          <a:xfrm>
            <a:off x="1035818" y="643807"/>
            <a:ext cx="6484508" cy="3217105"/>
          </a:xfrm>
        </p:spPr>
        <p:txBody>
          <a:bodyPr anchor="ctr" anchorCtr="0">
            <a:normAutofit/>
          </a:bodyPr>
          <a:lstStyle>
            <a:lvl1pPr marL="0" indent="0" algn="ctr">
              <a:lnSpc>
                <a:spcPct val="108000"/>
              </a:lnSpc>
              <a:buNone/>
              <a:defRPr sz="6000" b="1">
                <a:solidFill>
                  <a:schemeClr val="bg1"/>
                </a:solidFill>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DCDEC330-ED93-4C95-9D93-A716A377FB4F}"/>
              </a:ext>
            </a:extLst>
          </p:cNvPr>
          <p:cNvCxnSpPr>
            <a:cxnSpLocks/>
          </p:cNvCxnSpPr>
          <p:nvPr userDrawn="1"/>
        </p:nvCxnSpPr>
        <p:spPr>
          <a:xfrm>
            <a:off x="1031623" y="4032174"/>
            <a:ext cx="6488703" cy="0"/>
          </a:xfrm>
          <a:prstGeom prst="line">
            <a:avLst/>
          </a:prstGeom>
          <a:ln w="76200">
            <a:solidFill>
              <a:srgbClr val="FFE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1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B3DD3F-0533-4539-A901-CB491879DF5F}"/>
              </a:ext>
            </a:extLst>
          </p:cNvPr>
          <p:cNvSpPr/>
          <p:nvPr userDrawn="1"/>
        </p:nvSpPr>
        <p:spPr>
          <a:xfrm>
            <a:off x="0" y="0"/>
            <a:ext cx="12192000" cy="685800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0C3A33D-47CF-4DBF-AE11-CD92AC5003E8}"/>
              </a:ext>
            </a:extLst>
          </p:cNvPr>
          <p:cNvSpPr>
            <a:spLocks noGrp="1"/>
          </p:cNvSpPr>
          <p:nvPr>
            <p:ph type="subTitle" idx="1"/>
          </p:nvPr>
        </p:nvSpPr>
        <p:spPr>
          <a:xfrm>
            <a:off x="3796552" y="4787157"/>
            <a:ext cx="7506924" cy="1618412"/>
          </a:xfrm>
        </p:spPr>
        <p:txBody>
          <a:bodyPr anchor="ctr" anchorCtr="0">
            <a:normAutofit/>
          </a:bodyPr>
          <a:lstStyle>
            <a:lvl1pPr marL="0" indent="0" algn="ctr">
              <a:buNone/>
              <a:defRPr sz="3200">
                <a:solidFill>
                  <a:schemeClr val="bg1"/>
                </a:solidFill>
                <a:latin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ext Placeholder 13">
            <a:extLst>
              <a:ext uri="{FF2B5EF4-FFF2-40B4-BE49-F238E27FC236}">
                <a16:creationId xmlns:a16="http://schemas.microsoft.com/office/drawing/2014/main" id="{8060BD4A-2D7D-47F5-83A3-300B0984DA8F}"/>
              </a:ext>
            </a:extLst>
          </p:cNvPr>
          <p:cNvSpPr>
            <a:spLocks noGrp="1"/>
          </p:cNvSpPr>
          <p:nvPr>
            <p:ph type="body" sz="quarter" idx="10"/>
          </p:nvPr>
        </p:nvSpPr>
        <p:spPr>
          <a:xfrm>
            <a:off x="3796552" y="1584521"/>
            <a:ext cx="7506924" cy="2526387"/>
          </a:xfrm>
        </p:spPr>
        <p:txBody>
          <a:bodyPr anchor="ctr" anchorCtr="0">
            <a:normAutofit/>
          </a:bodyPr>
          <a:lstStyle>
            <a:lvl1pPr marL="0" indent="0" algn="ctr">
              <a:lnSpc>
                <a:spcPct val="108000"/>
              </a:lnSpc>
              <a:buNone/>
              <a:defRPr sz="6000" b="1">
                <a:solidFill>
                  <a:schemeClr val="bg1"/>
                </a:solidFill>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p:txBody>
      </p:sp>
      <p:sp>
        <p:nvSpPr>
          <p:cNvPr id="10" name="Picture Placeholder 4">
            <a:extLst>
              <a:ext uri="{FF2B5EF4-FFF2-40B4-BE49-F238E27FC236}">
                <a16:creationId xmlns:a16="http://schemas.microsoft.com/office/drawing/2014/main" id="{183AE044-AF8B-42AE-9256-CB3EF349DC3A}"/>
              </a:ext>
            </a:extLst>
          </p:cNvPr>
          <p:cNvSpPr>
            <a:spLocks noGrp="1"/>
          </p:cNvSpPr>
          <p:nvPr>
            <p:ph type="pic" sz="quarter" idx="12"/>
          </p:nvPr>
        </p:nvSpPr>
        <p:spPr>
          <a:xfrm>
            <a:off x="358588" y="2489500"/>
            <a:ext cx="2743200" cy="1828800"/>
          </a:xfrm>
        </p:spPr>
        <p:txBody>
          <a:bodyPr/>
          <a:lstStyle/>
          <a:p>
            <a:r>
              <a:rPr lang="en-US"/>
              <a:t>Click icon to add picture</a:t>
            </a:r>
            <a:endParaRPr lang="en-US" dirty="0"/>
          </a:p>
        </p:txBody>
      </p:sp>
      <p:sp>
        <p:nvSpPr>
          <p:cNvPr id="11" name="Picture Placeholder 4">
            <a:extLst>
              <a:ext uri="{FF2B5EF4-FFF2-40B4-BE49-F238E27FC236}">
                <a16:creationId xmlns:a16="http://schemas.microsoft.com/office/drawing/2014/main" id="{65F6F963-BA26-4D4A-89A0-AE6FDA518762}"/>
              </a:ext>
            </a:extLst>
          </p:cNvPr>
          <p:cNvSpPr>
            <a:spLocks noGrp="1"/>
          </p:cNvSpPr>
          <p:nvPr>
            <p:ph type="pic" sz="quarter" idx="13"/>
          </p:nvPr>
        </p:nvSpPr>
        <p:spPr>
          <a:xfrm>
            <a:off x="358588" y="4576769"/>
            <a:ext cx="2743200" cy="1828800"/>
          </a:xfrm>
        </p:spPr>
        <p:txBody>
          <a:bodyPr/>
          <a:lstStyle/>
          <a:p>
            <a:r>
              <a:rPr lang="en-US"/>
              <a:t>Click icon to add picture</a:t>
            </a:r>
            <a:endParaRPr lang="en-US" dirty="0"/>
          </a:p>
        </p:txBody>
      </p:sp>
      <p:sp>
        <p:nvSpPr>
          <p:cNvPr id="13" name="Picture Placeholder 4">
            <a:extLst>
              <a:ext uri="{FF2B5EF4-FFF2-40B4-BE49-F238E27FC236}">
                <a16:creationId xmlns:a16="http://schemas.microsoft.com/office/drawing/2014/main" id="{5ECA026C-472A-4D93-A52C-086114DF68C2}"/>
              </a:ext>
            </a:extLst>
          </p:cNvPr>
          <p:cNvSpPr>
            <a:spLocks noGrp="1"/>
          </p:cNvSpPr>
          <p:nvPr>
            <p:ph type="pic" sz="quarter" idx="15"/>
          </p:nvPr>
        </p:nvSpPr>
        <p:spPr>
          <a:xfrm>
            <a:off x="358588" y="402231"/>
            <a:ext cx="2743200" cy="1828800"/>
          </a:xfrm>
        </p:spPr>
        <p:txBody>
          <a:bodyPr/>
          <a:lstStyle/>
          <a:p>
            <a:r>
              <a:rPr lang="en-US"/>
              <a:t>Click icon to add picture</a:t>
            </a:r>
            <a:endParaRPr lang="en-US" dirty="0"/>
          </a:p>
        </p:txBody>
      </p:sp>
      <p:pic>
        <p:nvPicPr>
          <p:cNvPr id="15" name="Picture 14">
            <a:extLst>
              <a:ext uri="{FF2B5EF4-FFF2-40B4-BE49-F238E27FC236}">
                <a16:creationId xmlns:a16="http://schemas.microsoft.com/office/drawing/2014/main" id="{9EC0002D-887A-441F-852F-99528143F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6552" y="399425"/>
            <a:ext cx="7506924" cy="676340"/>
          </a:xfrm>
          <a:prstGeom prst="rect">
            <a:avLst/>
          </a:prstGeom>
        </p:spPr>
      </p:pic>
      <p:cxnSp>
        <p:nvCxnSpPr>
          <p:cNvPr id="16" name="Straight Connector 15">
            <a:extLst>
              <a:ext uri="{FF2B5EF4-FFF2-40B4-BE49-F238E27FC236}">
                <a16:creationId xmlns:a16="http://schemas.microsoft.com/office/drawing/2014/main" id="{E27F3C5F-A2E8-4BF2-88B8-B1A89271FCAE}"/>
              </a:ext>
            </a:extLst>
          </p:cNvPr>
          <p:cNvCxnSpPr>
            <a:cxnSpLocks/>
          </p:cNvCxnSpPr>
          <p:nvPr userDrawn="1"/>
        </p:nvCxnSpPr>
        <p:spPr>
          <a:xfrm>
            <a:off x="3796552" y="4449033"/>
            <a:ext cx="7506924" cy="0"/>
          </a:xfrm>
          <a:prstGeom prst="line">
            <a:avLst/>
          </a:prstGeom>
          <a:ln w="57150">
            <a:solidFill>
              <a:srgbClr val="FFE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1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B3DD3F-0533-4539-A901-CB491879DF5F}"/>
              </a:ext>
            </a:extLst>
          </p:cNvPr>
          <p:cNvSpPr/>
          <p:nvPr userDrawn="1"/>
        </p:nvSpPr>
        <p:spPr>
          <a:xfrm>
            <a:off x="0" y="0"/>
            <a:ext cx="12192000" cy="685800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0C3A33D-47CF-4DBF-AE11-CD92AC5003E8}"/>
              </a:ext>
            </a:extLst>
          </p:cNvPr>
          <p:cNvSpPr>
            <a:spLocks noGrp="1"/>
          </p:cNvSpPr>
          <p:nvPr>
            <p:ph type="subTitle" idx="1"/>
          </p:nvPr>
        </p:nvSpPr>
        <p:spPr>
          <a:xfrm>
            <a:off x="546847" y="5324411"/>
            <a:ext cx="6488703" cy="1101967"/>
          </a:xfrm>
        </p:spPr>
        <p:txBody>
          <a:bodyPr anchor="ctr" anchorCtr="0">
            <a:normAutofit/>
          </a:bodyPr>
          <a:lstStyle>
            <a:lvl1pPr marL="0" indent="0" algn="ctr">
              <a:buNone/>
              <a:defRPr sz="3200">
                <a:solidFill>
                  <a:schemeClr val="bg1"/>
                </a:solidFill>
                <a:latin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97CC03FE-8F6D-45AC-852A-689121359C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4006" y="3225668"/>
            <a:ext cx="2421464" cy="2550476"/>
          </a:xfrm>
          <a:prstGeom prst="rect">
            <a:avLst/>
          </a:prstGeom>
        </p:spPr>
      </p:pic>
      <p:sp>
        <p:nvSpPr>
          <p:cNvPr id="14" name="Text Placeholder 13">
            <a:extLst>
              <a:ext uri="{FF2B5EF4-FFF2-40B4-BE49-F238E27FC236}">
                <a16:creationId xmlns:a16="http://schemas.microsoft.com/office/drawing/2014/main" id="{8060BD4A-2D7D-47F5-83A3-300B0984DA8F}"/>
              </a:ext>
            </a:extLst>
          </p:cNvPr>
          <p:cNvSpPr>
            <a:spLocks noGrp="1"/>
          </p:cNvSpPr>
          <p:nvPr>
            <p:ph type="body" sz="quarter" idx="10"/>
          </p:nvPr>
        </p:nvSpPr>
        <p:spPr>
          <a:xfrm>
            <a:off x="546847" y="2594756"/>
            <a:ext cx="6484508" cy="1866406"/>
          </a:xfrm>
        </p:spPr>
        <p:txBody>
          <a:bodyPr anchor="ctr" anchorCtr="0">
            <a:normAutofit/>
          </a:bodyPr>
          <a:lstStyle>
            <a:lvl1pPr marL="0" indent="0" algn="ctr">
              <a:lnSpc>
                <a:spcPct val="108000"/>
              </a:lnSpc>
              <a:buNone/>
              <a:defRPr sz="6000" b="1">
                <a:solidFill>
                  <a:schemeClr val="bg1"/>
                </a:solidFill>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p:txBody>
      </p:sp>
      <p:sp>
        <p:nvSpPr>
          <p:cNvPr id="10" name="Picture Placeholder 4">
            <a:extLst>
              <a:ext uri="{FF2B5EF4-FFF2-40B4-BE49-F238E27FC236}">
                <a16:creationId xmlns:a16="http://schemas.microsoft.com/office/drawing/2014/main" id="{183AE044-AF8B-42AE-9256-CB3EF349DC3A}"/>
              </a:ext>
            </a:extLst>
          </p:cNvPr>
          <p:cNvSpPr>
            <a:spLocks noGrp="1"/>
          </p:cNvSpPr>
          <p:nvPr>
            <p:ph type="pic" sz="quarter" idx="12"/>
          </p:nvPr>
        </p:nvSpPr>
        <p:spPr>
          <a:xfrm>
            <a:off x="3209364" y="189399"/>
            <a:ext cx="2743200" cy="1828800"/>
          </a:xfrm>
        </p:spPr>
        <p:txBody>
          <a:bodyPr/>
          <a:lstStyle/>
          <a:p>
            <a:r>
              <a:rPr lang="en-US"/>
              <a:t>Click icon to add picture</a:t>
            </a:r>
            <a:endParaRPr lang="en-US" dirty="0"/>
          </a:p>
        </p:txBody>
      </p:sp>
      <p:sp>
        <p:nvSpPr>
          <p:cNvPr id="11" name="Picture Placeholder 4">
            <a:extLst>
              <a:ext uri="{FF2B5EF4-FFF2-40B4-BE49-F238E27FC236}">
                <a16:creationId xmlns:a16="http://schemas.microsoft.com/office/drawing/2014/main" id="{65F6F963-BA26-4D4A-89A0-AE6FDA518762}"/>
              </a:ext>
            </a:extLst>
          </p:cNvPr>
          <p:cNvSpPr>
            <a:spLocks noGrp="1"/>
          </p:cNvSpPr>
          <p:nvPr>
            <p:ph type="pic" sz="quarter" idx="13"/>
          </p:nvPr>
        </p:nvSpPr>
        <p:spPr>
          <a:xfrm>
            <a:off x="6203576" y="201706"/>
            <a:ext cx="2743200" cy="1828800"/>
          </a:xfrm>
        </p:spPr>
        <p:txBody>
          <a:bodyPr/>
          <a:lstStyle/>
          <a:p>
            <a:r>
              <a:rPr lang="en-US"/>
              <a:t>Click icon to add picture</a:t>
            </a:r>
            <a:endParaRPr lang="en-US" dirty="0"/>
          </a:p>
        </p:txBody>
      </p:sp>
      <p:sp>
        <p:nvSpPr>
          <p:cNvPr id="12" name="Picture Placeholder 4">
            <a:extLst>
              <a:ext uri="{FF2B5EF4-FFF2-40B4-BE49-F238E27FC236}">
                <a16:creationId xmlns:a16="http://schemas.microsoft.com/office/drawing/2014/main" id="{536691A8-3D9C-4F17-88EE-4AA62F691D42}"/>
              </a:ext>
            </a:extLst>
          </p:cNvPr>
          <p:cNvSpPr>
            <a:spLocks noGrp="1"/>
          </p:cNvSpPr>
          <p:nvPr>
            <p:ph type="pic" sz="quarter" idx="14"/>
          </p:nvPr>
        </p:nvSpPr>
        <p:spPr>
          <a:xfrm>
            <a:off x="9197788" y="201706"/>
            <a:ext cx="2743200" cy="1828800"/>
          </a:xfrm>
        </p:spPr>
        <p:txBody>
          <a:bodyPr/>
          <a:lstStyle/>
          <a:p>
            <a:r>
              <a:rPr lang="en-US"/>
              <a:t>Click icon to add picture</a:t>
            </a:r>
            <a:endParaRPr lang="en-US" dirty="0"/>
          </a:p>
        </p:txBody>
      </p:sp>
      <p:sp>
        <p:nvSpPr>
          <p:cNvPr id="13" name="Picture Placeholder 4">
            <a:extLst>
              <a:ext uri="{FF2B5EF4-FFF2-40B4-BE49-F238E27FC236}">
                <a16:creationId xmlns:a16="http://schemas.microsoft.com/office/drawing/2014/main" id="{5ECA026C-472A-4D93-A52C-086114DF68C2}"/>
              </a:ext>
            </a:extLst>
          </p:cNvPr>
          <p:cNvSpPr>
            <a:spLocks noGrp="1"/>
          </p:cNvSpPr>
          <p:nvPr>
            <p:ph type="pic" sz="quarter" idx="15"/>
          </p:nvPr>
        </p:nvSpPr>
        <p:spPr>
          <a:xfrm>
            <a:off x="251012" y="201706"/>
            <a:ext cx="2743200" cy="1828800"/>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C4601DA2-63F1-4FDC-A315-C8A97BC76BEB}"/>
              </a:ext>
            </a:extLst>
          </p:cNvPr>
          <p:cNvCxnSpPr>
            <a:cxnSpLocks/>
          </p:cNvCxnSpPr>
          <p:nvPr userDrawn="1"/>
        </p:nvCxnSpPr>
        <p:spPr>
          <a:xfrm>
            <a:off x="546847" y="4892786"/>
            <a:ext cx="6488703" cy="0"/>
          </a:xfrm>
          <a:prstGeom prst="line">
            <a:avLst/>
          </a:prstGeom>
          <a:ln w="57150">
            <a:solidFill>
              <a:srgbClr val="FFE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77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8" name="Picture 7" descr="A large tree in front of a building&#10;&#10;Description generated with very high confidence">
            <a:extLst>
              <a:ext uri="{FF2B5EF4-FFF2-40B4-BE49-F238E27FC236}">
                <a16:creationId xmlns:a16="http://schemas.microsoft.com/office/drawing/2014/main" id="{B4895E49-3E5C-4902-8695-B4CDE10CAF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32" t="28895"/>
          <a:stretch/>
        </p:blipFill>
        <p:spPr>
          <a:xfrm>
            <a:off x="-7396" y="-23232"/>
            <a:ext cx="12199396" cy="6885406"/>
          </a:xfrm>
          <a:prstGeom prst="rect">
            <a:avLst/>
          </a:prstGeom>
        </p:spPr>
      </p:pic>
      <p:sp>
        <p:nvSpPr>
          <p:cNvPr id="10" name="Rectangle 9">
            <a:extLst>
              <a:ext uri="{FF2B5EF4-FFF2-40B4-BE49-F238E27FC236}">
                <a16:creationId xmlns:a16="http://schemas.microsoft.com/office/drawing/2014/main" id="{998CA1A5-3B85-44C7-8720-B4D538FF0751}"/>
              </a:ext>
            </a:extLst>
          </p:cNvPr>
          <p:cNvSpPr/>
          <p:nvPr userDrawn="1"/>
        </p:nvSpPr>
        <p:spPr bwMode="auto">
          <a:xfrm>
            <a:off x="6096000" y="1295400"/>
            <a:ext cx="6096000" cy="3429000"/>
          </a:xfrm>
          <a:prstGeom prst="rect">
            <a:avLst/>
          </a:prstGeom>
          <a:solidFill>
            <a:srgbClr val="4B9CD3">
              <a:alpha val="93000"/>
            </a:srgbClr>
          </a:solidFill>
          <a:ln w="9525"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4" name="Text Placeholder 13">
            <a:extLst>
              <a:ext uri="{FF2B5EF4-FFF2-40B4-BE49-F238E27FC236}">
                <a16:creationId xmlns:a16="http://schemas.microsoft.com/office/drawing/2014/main" id="{8060BD4A-2D7D-47F5-83A3-300B0984DA8F}"/>
              </a:ext>
            </a:extLst>
          </p:cNvPr>
          <p:cNvSpPr>
            <a:spLocks noGrp="1"/>
          </p:cNvSpPr>
          <p:nvPr>
            <p:ph type="body" sz="quarter" idx="10"/>
          </p:nvPr>
        </p:nvSpPr>
        <p:spPr>
          <a:xfrm>
            <a:off x="6559344" y="2305237"/>
            <a:ext cx="5169312" cy="1253410"/>
          </a:xfrm>
        </p:spPr>
        <p:txBody>
          <a:bodyPr anchor="ctr" anchorCtr="0">
            <a:normAutofit/>
          </a:bodyPr>
          <a:lstStyle>
            <a:lvl1pPr marL="0" indent="0" algn="ctr">
              <a:lnSpc>
                <a:spcPct val="108000"/>
              </a:lnSpc>
              <a:buNone/>
              <a:defRPr sz="4000" b="1">
                <a:solidFill>
                  <a:schemeClr val="bg1"/>
                </a:solidFill>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DCDEC330-ED93-4C95-9D93-A716A377FB4F}"/>
              </a:ext>
            </a:extLst>
          </p:cNvPr>
          <p:cNvCxnSpPr>
            <a:cxnSpLocks/>
          </p:cNvCxnSpPr>
          <p:nvPr userDrawn="1"/>
        </p:nvCxnSpPr>
        <p:spPr>
          <a:xfrm>
            <a:off x="6559344" y="2165274"/>
            <a:ext cx="5169312" cy="0"/>
          </a:xfrm>
          <a:prstGeom prst="line">
            <a:avLst/>
          </a:prstGeom>
          <a:ln w="38100">
            <a:solidFill>
              <a:srgbClr val="FFEA5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0C3A33D-47CF-4DBF-AE11-CD92AC5003E8}"/>
              </a:ext>
            </a:extLst>
          </p:cNvPr>
          <p:cNvSpPr>
            <a:spLocks noGrp="1"/>
          </p:cNvSpPr>
          <p:nvPr>
            <p:ph type="subTitle" idx="1"/>
          </p:nvPr>
        </p:nvSpPr>
        <p:spPr>
          <a:xfrm>
            <a:off x="6559344" y="3838575"/>
            <a:ext cx="5169312" cy="657222"/>
          </a:xfrm>
        </p:spPr>
        <p:txBody>
          <a:bodyPr anchor="ctr" anchorCtr="0">
            <a:normAutofit/>
          </a:bodyPr>
          <a:lstStyle>
            <a:lvl1pPr marL="0" indent="0" algn="ctr">
              <a:buNone/>
              <a:defRPr sz="2400">
                <a:solidFill>
                  <a:schemeClr val="bg1"/>
                </a:solidFill>
                <a:latin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1D3A672A-2424-40DD-B8FC-DED62DE288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9344" y="1530677"/>
            <a:ext cx="5169312" cy="465732"/>
          </a:xfrm>
          <a:prstGeom prst="rect">
            <a:avLst/>
          </a:prstGeom>
        </p:spPr>
      </p:pic>
      <p:cxnSp>
        <p:nvCxnSpPr>
          <p:cNvPr id="12" name="Straight Connector 11">
            <a:extLst>
              <a:ext uri="{FF2B5EF4-FFF2-40B4-BE49-F238E27FC236}">
                <a16:creationId xmlns:a16="http://schemas.microsoft.com/office/drawing/2014/main" id="{35EE5B3D-EE3A-4C85-B6A3-8713BF726B72}"/>
              </a:ext>
            </a:extLst>
          </p:cNvPr>
          <p:cNvCxnSpPr>
            <a:cxnSpLocks/>
          </p:cNvCxnSpPr>
          <p:nvPr userDrawn="1"/>
        </p:nvCxnSpPr>
        <p:spPr>
          <a:xfrm>
            <a:off x="8182535" y="3685165"/>
            <a:ext cx="1922930" cy="0"/>
          </a:xfrm>
          <a:prstGeom prst="line">
            <a:avLst/>
          </a:prstGeom>
          <a:ln w="19050">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8020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6D93F5-0F1C-4BF0-A9AF-E75557E5BFF0}"/>
              </a:ext>
            </a:extLst>
          </p:cNvPr>
          <p:cNvSpPr>
            <a:spLocks noGrp="1"/>
          </p:cNvSpPr>
          <p:nvPr>
            <p:ph type="pic" sz="quarter" idx="11"/>
          </p:nvPr>
        </p:nvSpPr>
        <p:spPr>
          <a:xfrm>
            <a:off x="0" y="0"/>
            <a:ext cx="8182533" cy="6858000"/>
          </a:xfrm>
        </p:spPr>
        <p:txBody>
          <a:bodyPr/>
          <a:lstStyle/>
          <a:p>
            <a:r>
              <a:rPr lang="en-US"/>
              <a:t>Click icon to add picture</a:t>
            </a:r>
            <a:endParaRPr lang="en-US" dirty="0"/>
          </a:p>
        </p:txBody>
      </p:sp>
      <p:sp>
        <p:nvSpPr>
          <p:cNvPr id="6" name="Rectangle 5">
            <a:extLst>
              <a:ext uri="{FF2B5EF4-FFF2-40B4-BE49-F238E27FC236}">
                <a16:creationId xmlns:a16="http://schemas.microsoft.com/office/drawing/2014/main" id="{3DB7C110-3E25-475A-9662-7CA1353FDFD3}"/>
              </a:ext>
            </a:extLst>
          </p:cNvPr>
          <p:cNvSpPr/>
          <p:nvPr userDrawn="1"/>
        </p:nvSpPr>
        <p:spPr>
          <a:xfrm>
            <a:off x="0" y="5983941"/>
            <a:ext cx="12192000" cy="87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98CA1A5-3B85-44C7-8720-B4D538FF0751}"/>
              </a:ext>
            </a:extLst>
          </p:cNvPr>
          <p:cNvSpPr/>
          <p:nvPr userDrawn="1"/>
        </p:nvSpPr>
        <p:spPr bwMode="auto">
          <a:xfrm>
            <a:off x="8198032" y="0"/>
            <a:ext cx="4009466" cy="6858000"/>
          </a:xfrm>
          <a:prstGeom prst="rect">
            <a:avLst/>
          </a:prstGeom>
          <a:solidFill>
            <a:srgbClr val="4B9CD3">
              <a:alpha val="93000"/>
            </a:srgbClr>
          </a:solidFill>
          <a:ln w="9525"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4" name="Text Placeholder 13">
            <a:extLst>
              <a:ext uri="{FF2B5EF4-FFF2-40B4-BE49-F238E27FC236}">
                <a16:creationId xmlns:a16="http://schemas.microsoft.com/office/drawing/2014/main" id="{8060BD4A-2D7D-47F5-83A3-300B0984DA8F}"/>
              </a:ext>
            </a:extLst>
          </p:cNvPr>
          <p:cNvSpPr>
            <a:spLocks noGrp="1"/>
          </p:cNvSpPr>
          <p:nvPr>
            <p:ph type="body" sz="quarter" idx="10"/>
          </p:nvPr>
        </p:nvSpPr>
        <p:spPr>
          <a:xfrm>
            <a:off x="8670627" y="2979235"/>
            <a:ext cx="3064277" cy="1967366"/>
          </a:xfrm>
        </p:spPr>
        <p:txBody>
          <a:bodyPr anchor="ctr" anchorCtr="0">
            <a:normAutofit/>
          </a:bodyPr>
          <a:lstStyle>
            <a:lvl1pPr marL="0" indent="0" algn="ctr">
              <a:lnSpc>
                <a:spcPct val="108000"/>
              </a:lnSpc>
              <a:buNone/>
              <a:defRPr sz="4000" b="1">
                <a:solidFill>
                  <a:schemeClr val="bg1"/>
                </a:solidFill>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DCDEC330-ED93-4C95-9D93-A716A377FB4F}"/>
              </a:ext>
            </a:extLst>
          </p:cNvPr>
          <p:cNvCxnSpPr>
            <a:cxnSpLocks/>
          </p:cNvCxnSpPr>
          <p:nvPr userDrawn="1"/>
        </p:nvCxnSpPr>
        <p:spPr>
          <a:xfrm>
            <a:off x="9110200" y="2749442"/>
            <a:ext cx="2185130" cy="0"/>
          </a:xfrm>
          <a:prstGeom prst="line">
            <a:avLst/>
          </a:prstGeom>
          <a:ln w="38100">
            <a:solidFill>
              <a:srgbClr val="FFEA5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0C3A33D-47CF-4DBF-AE11-CD92AC5003E8}"/>
              </a:ext>
            </a:extLst>
          </p:cNvPr>
          <p:cNvSpPr>
            <a:spLocks noGrp="1"/>
          </p:cNvSpPr>
          <p:nvPr>
            <p:ph type="subTitle" idx="1"/>
          </p:nvPr>
        </p:nvSpPr>
        <p:spPr>
          <a:xfrm>
            <a:off x="8679286" y="5383766"/>
            <a:ext cx="3046958" cy="1047466"/>
          </a:xfrm>
        </p:spPr>
        <p:txBody>
          <a:bodyPr anchor="ctr" anchorCtr="0">
            <a:normAutofit/>
          </a:bodyPr>
          <a:lstStyle>
            <a:lvl1pPr marL="0" indent="0" algn="ctr">
              <a:buNone/>
              <a:defRPr sz="2400">
                <a:solidFill>
                  <a:schemeClr val="bg1"/>
                </a:solidFill>
                <a:latin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4EDA8E9F-8A4A-4D4C-98B7-5A85571C41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515" y="593630"/>
            <a:ext cx="1772499" cy="1866935"/>
          </a:xfrm>
          <a:prstGeom prst="rect">
            <a:avLst/>
          </a:prstGeom>
        </p:spPr>
      </p:pic>
      <p:cxnSp>
        <p:nvCxnSpPr>
          <p:cNvPr id="15" name="Straight Connector 14">
            <a:extLst>
              <a:ext uri="{FF2B5EF4-FFF2-40B4-BE49-F238E27FC236}">
                <a16:creationId xmlns:a16="http://schemas.microsoft.com/office/drawing/2014/main" id="{1FC21FF4-B599-4BB2-8AE7-CE61EA78F201}"/>
              </a:ext>
            </a:extLst>
          </p:cNvPr>
          <p:cNvCxnSpPr>
            <a:cxnSpLocks/>
          </p:cNvCxnSpPr>
          <p:nvPr userDrawn="1"/>
        </p:nvCxnSpPr>
        <p:spPr>
          <a:xfrm>
            <a:off x="9110200" y="5167828"/>
            <a:ext cx="2185130" cy="0"/>
          </a:xfrm>
          <a:prstGeom prst="line">
            <a:avLst/>
          </a:prstGeom>
          <a:ln w="38100">
            <a:solidFill>
              <a:srgbClr val="FFE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47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77FC-A694-48B9-B0FF-D5526835222D}"/>
              </a:ext>
            </a:extLst>
          </p:cNvPr>
          <p:cNvSpPr>
            <a:spLocks noGrp="1"/>
          </p:cNvSpPr>
          <p:nvPr>
            <p:ph type="title"/>
          </p:nvPr>
        </p:nvSpPr>
        <p:spPr/>
        <p:txBody>
          <a:bodyPr/>
          <a:lstStyle>
            <a:lvl1pPr>
              <a:defRPr>
                <a:latin typeface="Palatino Linotype" panose="020405020505050303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9895C8-2DEE-4C01-8C39-98937D8E76D6}"/>
              </a:ext>
            </a:extLst>
          </p:cNvPr>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0176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5B30-EF3E-4308-9ECD-209876F7E238}"/>
              </a:ext>
            </a:extLst>
          </p:cNvPr>
          <p:cNvSpPr>
            <a:spLocks noGrp="1"/>
          </p:cNvSpPr>
          <p:nvPr>
            <p:ph type="title"/>
          </p:nvPr>
        </p:nvSpPr>
        <p:spPr>
          <a:xfrm>
            <a:off x="831850" y="12525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B49F17-BEF1-497C-9345-E2CBC35E354F}"/>
              </a:ext>
            </a:extLst>
          </p:cNvPr>
          <p:cNvSpPr>
            <a:spLocks noGrp="1"/>
          </p:cNvSpPr>
          <p:nvPr>
            <p:ph type="body" idx="1"/>
          </p:nvPr>
        </p:nvSpPr>
        <p:spPr>
          <a:xfrm>
            <a:off x="831850" y="41322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421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BA81-FD21-48BB-90F1-BC85BB95B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27D30-490E-44E8-96A6-8234F8A4AB0A}"/>
              </a:ext>
            </a:extLst>
          </p:cNvPr>
          <p:cNvSpPr>
            <a:spLocks noGrp="1"/>
          </p:cNvSpPr>
          <p:nvPr>
            <p:ph sz="half" idx="1"/>
          </p:nvPr>
        </p:nvSpPr>
        <p:spPr>
          <a:xfrm>
            <a:off x="838200" y="1825625"/>
            <a:ext cx="5181600" cy="4089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47E830-D913-4913-9C44-AC4302EE7B91}"/>
              </a:ext>
            </a:extLst>
          </p:cNvPr>
          <p:cNvSpPr>
            <a:spLocks noGrp="1"/>
          </p:cNvSpPr>
          <p:nvPr>
            <p:ph sz="half" idx="2"/>
          </p:nvPr>
        </p:nvSpPr>
        <p:spPr>
          <a:xfrm>
            <a:off x="6172200" y="1825625"/>
            <a:ext cx="5181600" cy="4089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3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36053-7B17-44F8-91CD-B6879CD7FC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5DEA8600-6C4B-4C69-B15F-EDB2CB694041}"/>
              </a:ext>
            </a:extLst>
          </p:cNvPr>
          <p:cNvSpPr>
            <a:spLocks noGrp="1"/>
          </p:cNvSpPr>
          <p:nvPr>
            <p:ph type="body" idx="1"/>
          </p:nvPr>
        </p:nvSpPr>
        <p:spPr>
          <a:xfrm>
            <a:off x="838200" y="1825625"/>
            <a:ext cx="10515600" cy="4060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9E0BEB8-20F7-4AB6-B1D6-DDA83B436E32}"/>
              </a:ext>
            </a:extLst>
          </p:cNvPr>
          <p:cNvSpPr/>
          <p:nvPr userDrawn="1"/>
        </p:nvSpPr>
        <p:spPr>
          <a:xfrm>
            <a:off x="0" y="6176963"/>
            <a:ext cx="12192000" cy="681037"/>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9C6C441-F8E8-442D-BB22-0643AA79BE5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38200" y="6273068"/>
            <a:ext cx="5108458" cy="460249"/>
          </a:xfrm>
          <a:prstGeom prst="rect">
            <a:avLst/>
          </a:prstGeom>
        </p:spPr>
      </p:pic>
      <p:sp>
        <p:nvSpPr>
          <p:cNvPr id="6" name="Rectangle 5">
            <a:extLst>
              <a:ext uri="{FF2B5EF4-FFF2-40B4-BE49-F238E27FC236}">
                <a16:creationId xmlns:a16="http://schemas.microsoft.com/office/drawing/2014/main" id="{7A5B1417-4E20-4E0A-9694-2859594BC50A}"/>
              </a:ext>
            </a:extLst>
          </p:cNvPr>
          <p:cNvSpPr/>
          <p:nvPr userDrawn="1"/>
        </p:nvSpPr>
        <p:spPr>
          <a:xfrm>
            <a:off x="1" y="6178062"/>
            <a:ext cx="335899" cy="679938"/>
          </a:xfrm>
          <a:prstGeom prst="rect">
            <a:avLst/>
          </a:prstGeom>
          <a:solidFill>
            <a:srgbClr val="118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D68A721-71FC-44FF-902D-0A02724AD96A}"/>
              </a:ext>
            </a:extLst>
          </p:cNvPr>
          <p:cNvSpPr/>
          <p:nvPr userDrawn="1"/>
        </p:nvSpPr>
        <p:spPr>
          <a:xfrm flipH="1">
            <a:off x="335901" y="6178062"/>
            <a:ext cx="45720" cy="679938"/>
          </a:xfrm>
          <a:prstGeom prst="rect">
            <a:avLst/>
          </a:prstGeom>
          <a:solidFill>
            <a:srgbClr val="FF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980898"/>
      </p:ext>
    </p:extLst>
  </p:cSld>
  <p:clrMap bg1="lt1" tx1="dk1" bg2="lt2" tx2="dk2" accent1="accent1" accent2="accent2" accent3="accent3" accent4="accent4" accent5="accent5" accent6="accent6" hlink="hlink" folHlink="folHlink"/>
  <p:sldLayoutIdLst>
    <p:sldLayoutId id="2147483671" r:id="rId1"/>
    <p:sldLayoutId id="2147483662" r:id="rId2"/>
    <p:sldLayoutId id="2147483674" r:id="rId3"/>
    <p:sldLayoutId id="2147483676" r:id="rId4"/>
    <p:sldLayoutId id="2147483672" r:id="rId5"/>
    <p:sldLayoutId id="2147483673" r:id="rId6"/>
    <p:sldLayoutId id="2147483650" r:id="rId7"/>
    <p:sldLayoutId id="2147483651" r:id="rId8"/>
    <p:sldLayoutId id="2147483652" r:id="rId9"/>
    <p:sldLayoutId id="2147483653" r:id="rId10"/>
    <p:sldLayoutId id="2147483654" r:id="rId11"/>
    <p:sldLayoutId id="2147483655" r:id="rId12"/>
    <p:sldLayoutId id="2147483677" r:id="rId13"/>
    <p:sldLayoutId id="2147483656" r:id="rId14"/>
    <p:sldLayoutId id="2147483657" r:id="rId15"/>
    <p:sldLayoutId id="2147483658" r:id="rId16"/>
    <p:sldLayoutId id="2147483659" r:id="rId17"/>
    <p:sldLayoutId id="2147483678" r:id="rId18"/>
  </p:sldLayoutIdLst>
  <p:hf hdr="0" ftr="0" dt="0"/>
  <p:txStyles>
    <p:titleStyle>
      <a:lvl1pPr algn="l" defTabSz="914400" rtl="0" eaLnBrk="1" latinLnBrk="0" hangingPunct="1">
        <a:lnSpc>
          <a:spcPct val="90000"/>
        </a:lnSpc>
        <a:spcBef>
          <a:spcPct val="0"/>
        </a:spcBef>
        <a:buNone/>
        <a:defRPr sz="4400" b="1" kern="1200">
          <a:solidFill>
            <a:schemeClr val="tx1"/>
          </a:solidFill>
          <a:latin typeface="Palatino Linotype" panose="02040502050505030304" pitchFamily="18"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33.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9E4A5A-F009-451B-8465-E5D84C87765C}"/>
              </a:ext>
            </a:extLst>
          </p:cNvPr>
          <p:cNvSpPr>
            <a:spLocks noGrp="1"/>
          </p:cNvSpPr>
          <p:nvPr>
            <p:ph type="body" sz="quarter" idx="10"/>
          </p:nvPr>
        </p:nvSpPr>
        <p:spPr/>
        <p:txBody>
          <a:bodyPr>
            <a:normAutofit fontScale="92500"/>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Leveraging Cross-institutional Academic Collaboration to Build Collective Impact within a Community-based Substance Misuse Coalition </a:t>
            </a:r>
            <a:endParaRPr lang="en-US" sz="4400" dirty="0"/>
          </a:p>
        </p:txBody>
      </p:sp>
      <p:sp>
        <p:nvSpPr>
          <p:cNvPr id="3" name="Subtitle 2">
            <a:extLst>
              <a:ext uri="{FF2B5EF4-FFF2-40B4-BE49-F238E27FC236}">
                <a16:creationId xmlns:a16="http://schemas.microsoft.com/office/drawing/2014/main" id="{B22D6830-C05F-49FE-A27E-E09FD3164E52}"/>
              </a:ext>
            </a:extLst>
          </p:cNvPr>
          <p:cNvSpPr>
            <a:spLocks noGrp="1"/>
          </p:cNvSpPr>
          <p:nvPr>
            <p:ph type="subTitle" idx="1"/>
          </p:nvPr>
        </p:nvSpPr>
        <p:spPr/>
        <p:txBody>
          <a:bodyPr>
            <a:normAutofit fontScale="92500" lnSpcReduction="10000"/>
          </a:bodyPr>
          <a:lstStyle/>
          <a:p>
            <a:r>
              <a:rPr lang="en-US" dirty="0"/>
              <a:t>American Public Health Association Annual Meeting 2020</a:t>
            </a:r>
          </a:p>
        </p:txBody>
      </p:sp>
    </p:spTree>
    <p:extLst>
      <p:ext uri="{BB962C8B-B14F-4D97-AF65-F5344CB8AC3E}">
        <p14:creationId xmlns:p14="http://schemas.microsoft.com/office/powerpoint/2010/main" val="3195150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6851-AE59-4ADD-89B7-AD41E45EA12C}"/>
              </a:ext>
            </a:extLst>
          </p:cNvPr>
          <p:cNvSpPr>
            <a:spLocks noGrp="1"/>
          </p:cNvSpPr>
          <p:nvPr>
            <p:ph type="title"/>
          </p:nvPr>
        </p:nvSpPr>
        <p:spPr/>
        <p:txBody>
          <a:bodyPr/>
          <a:lstStyle/>
          <a:p>
            <a:r>
              <a:rPr lang="en-US" dirty="0"/>
              <a:t>Project Description, Methods, Timeline</a:t>
            </a:r>
          </a:p>
        </p:txBody>
      </p:sp>
      <p:sp>
        <p:nvSpPr>
          <p:cNvPr id="5" name="Content Placeholder 4">
            <a:extLst>
              <a:ext uri="{FF2B5EF4-FFF2-40B4-BE49-F238E27FC236}">
                <a16:creationId xmlns:a16="http://schemas.microsoft.com/office/drawing/2014/main" id="{5B20F166-7E83-4155-8564-9180A08F6810}"/>
              </a:ext>
            </a:extLst>
          </p:cNvPr>
          <p:cNvSpPr>
            <a:spLocks noGrp="1"/>
          </p:cNvSpPr>
          <p:nvPr>
            <p:ph sz="quarter" idx="1"/>
          </p:nvPr>
        </p:nvSpPr>
        <p:spPr>
          <a:xfrm>
            <a:off x="838200" y="1437554"/>
            <a:ext cx="10871200" cy="5133109"/>
          </a:xfrm>
        </p:spPr>
        <p:txBody>
          <a:bodyPr/>
          <a:lstStyle/>
          <a:p>
            <a:r>
              <a:rPr lang="en-US" dirty="0"/>
              <a:t>3yr Project (Jan 2019 – Dec 2021)</a:t>
            </a:r>
          </a:p>
          <a:p>
            <a:pPr lvl="2"/>
            <a:r>
              <a:rPr lang="en-US" dirty="0"/>
              <a:t>Data Gathering</a:t>
            </a:r>
          </a:p>
          <a:p>
            <a:pPr lvl="2"/>
            <a:r>
              <a:rPr lang="en-US" dirty="0"/>
              <a:t>Strategic Planning &amp; Development</a:t>
            </a:r>
          </a:p>
          <a:p>
            <a:pPr lvl="2"/>
            <a:r>
              <a:rPr lang="en-US" dirty="0"/>
              <a:t>Empowerment for Implementation</a:t>
            </a:r>
          </a:p>
          <a:p>
            <a:pPr lvl="4"/>
            <a:endParaRPr lang="en-US" dirty="0"/>
          </a:p>
          <a:p>
            <a:r>
              <a:rPr lang="en-US" dirty="0"/>
              <a:t>Identify short-term needs, strategize for long-term success</a:t>
            </a:r>
          </a:p>
          <a:p>
            <a:pPr lvl="2"/>
            <a:r>
              <a:rPr lang="en-US" dirty="0"/>
              <a:t>Support workgroup efforts around strategic planning for treatment, recovery, and prevention</a:t>
            </a:r>
          </a:p>
          <a:p>
            <a:pPr lvl="5"/>
            <a:endParaRPr lang="en-US" dirty="0"/>
          </a:p>
          <a:p>
            <a:r>
              <a:rPr lang="en-US" dirty="0"/>
              <a:t>Use new and existing data/resources to quantify needs</a:t>
            </a:r>
          </a:p>
          <a:p>
            <a:pPr lvl="2"/>
            <a:r>
              <a:rPr lang="en-US" dirty="0"/>
              <a:t>Build the rationale for further investment in sustainability &amp; coordination of care and resources</a:t>
            </a:r>
          </a:p>
          <a:p>
            <a:endParaRPr lang="en-US" dirty="0"/>
          </a:p>
          <a:p>
            <a:endParaRPr lang="en-US" dirty="0"/>
          </a:p>
        </p:txBody>
      </p:sp>
    </p:spTree>
    <p:extLst>
      <p:ext uri="{BB962C8B-B14F-4D97-AF65-F5344CB8AC3E}">
        <p14:creationId xmlns:p14="http://schemas.microsoft.com/office/powerpoint/2010/main" val="223680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7515-8A84-4CC2-B505-FB4AD5F0C452}"/>
              </a:ext>
            </a:extLst>
          </p:cNvPr>
          <p:cNvSpPr>
            <a:spLocks noGrp="1"/>
          </p:cNvSpPr>
          <p:nvPr>
            <p:ph type="title"/>
          </p:nvPr>
        </p:nvSpPr>
        <p:spPr/>
        <p:txBody>
          <a:bodyPr/>
          <a:lstStyle/>
          <a:p>
            <a:r>
              <a:rPr lang="en-US" dirty="0"/>
              <a:t>Desired Results of Collaboration</a:t>
            </a:r>
          </a:p>
        </p:txBody>
      </p:sp>
      <p:sp>
        <p:nvSpPr>
          <p:cNvPr id="3" name="Content Placeholder 2">
            <a:extLst>
              <a:ext uri="{FF2B5EF4-FFF2-40B4-BE49-F238E27FC236}">
                <a16:creationId xmlns:a16="http://schemas.microsoft.com/office/drawing/2014/main" id="{56363694-3CF5-499D-93CA-51F87C444C90}"/>
              </a:ext>
            </a:extLst>
          </p:cNvPr>
          <p:cNvSpPr>
            <a:spLocks noGrp="1"/>
          </p:cNvSpPr>
          <p:nvPr>
            <p:ph idx="1"/>
          </p:nvPr>
        </p:nvSpPr>
        <p:spPr>
          <a:xfrm>
            <a:off x="838200" y="1533525"/>
            <a:ext cx="10515600" cy="4329515"/>
          </a:xfrm>
        </p:spPr>
        <p:txBody>
          <a:bodyPr>
            <a:normAutofit lnSpcReduction="10000"/>
          </a:bodyPr>
          <a:lstStyle/>
          <a:p>
            <a:r>
              <a:rPr lang="en-US" dirty="0"/>
              <a:t>Shared knowledge &amp; expertise</a:t>
            </a:r>
          </a:p>
          <a:p>
            <a:pPr lvl="1"/>
            <a:r>
              <a:rPr lang="en-US" dirty="0"/>
              <a:t>Cross-institutional collaboration utilizes strengths of each organization</a:t>
            </a:r>
          </a:p>
          <a:p>
            <a:pPr lvl="1"/>
            <a:r>
              <a:rPr lang="en-US" dirty="0"/>
              <a:t>Broad perspective from across NC based on prior work of each institution</a:t>
            </a:r>
          </a:p>
          <a:p>
            <a:r>
              <a:rPr lang="en-US" dirty="0"/>
              <a:t>Shared power</a:t>
            </a:r>
          </a:p>
          <a:p>
            <a:pPr lvl="1"/>
            <a:r>
              <a:rPr lang="en-US" dirty="0"/>
              <a:t>Cross-institutional collaboration is a partnership rather than hierarchy</a:t>
            </a:r>
          </a:p>
          <a:p>
            <a:pPr lvl="1"/>
            <a:r>
              <a:rPr lang="en-US" dirty="0"/>
              <a:t>TA model ensures community maintains power &amp; voice</a:t>
            </a:r>
          </a:p>
          <a:p>
            <a:r>
              <a:rPr lang="en-US" dirty="0"/>
              <a:t>Objectivity</a:t>
            </a:r>
          </a:p>
          <a:p>
            <a:pPr lvl="1"/>
            <a:r>
              <a:rPr lang="en-US" dirty="0"/>
              <a:t>Community-driven work supported by “outside” TA providers</a:t>
            </a:r>
          </a:p>
          <a:p>
            <a:pPr lvl="1"/>
            <a:r>
              <a:rPr lang="en-US" dirty="0"/>
              <a:t>Support workgroup with state &amp; national perspective and context applied to local driven solutions</a:t>
            </a:r>
          </a:p>
          <a:p>
            <a:endParaRPr lang="en-US" dirty="0"/>
          </a:p>
        </p:txBody>
      </p:sp>
    </p:spTree>
    <p:extLst>
      <p:ext uri="{BB962C8B-B14F-4D97-AF65-F5344CB8AC3E}">
        <p14:creationId xmlns:p14="http://schemas.microsoft.com/office/powerpoint/2010/main" val="302884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B1EFC80-2EA3-40C3-9048-1CBF2C4CD0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64754">
            <a:off x="-708886" y="3389330"/>
            <a:ext cx="13586213" cy="2352722"/>
          </a:xfrm>
          <a:prstGeom prst="rect">
            <a:avLst/>
          </a:prstGeom>
        </p:spPr>
      </p:pic>
      <p:pic>
        <p:nvPicPr>
          <p:cNvPr id="42" name="Graphic 41" descr="Marker">
            <a:extLst>
              <a:ext uri="{FF2B5EF4-FFF2-40B4-BE49-F238E27FC236}">
                <a16:creationId xmlns:a16="http://schemas.microsoft.com/office/drawing/2014/main" id="{654D89EA-9DB2-410D-886A-3ED74096A1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07" y="2835917"/>
            <a:ext cx="914400" cy="914400"/>
          </a:xfrm>
          <a:prstGeom prst="rect">
            <a:avLst/>
          </a:prstGeom>
        </p:spPr>
      </p:pic>
      <p:pic>
        <p:nvPicPr>
          <p:cNvPr id="43" name="Graphic 42" descr="Marker">
            <a:extLst>
              <a:ext uri="{FF2B5EF4-FFF2-40B4-BE49-F238E27FC236}">
                <a16:creationId xmlns:a16="http://schemas.microsoft.com/office/drawing/2014/main" id="{4FCA2E06-7AC2-40D0-B123-2E0DDDD42F1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4929589" y="3181612"/>
            <a:ext cx="914400" cy="914400"/>
          </a:xfrm>
          <a:prstGeom prst="rect">
            <a:avLst/>
          </a:prstGeom>
        </p:spPr>
      </p:pic>
      <p:pic>
        <p:nvPicPr>
          <p:cNvPr id="44" name="Graphic 43" descr="Marker">
            <a:extLst>
              <a:ext uri="{FF2B5EF4-FFF2-40B4-BE49-F238E27FC236}">
                <a16:creationId xmlns:a16="http://schemas.microsoft.com/office/drawing/2014/main" id="{2649B0BD-D721-4678-A326-8E1D8EBE8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4095" y="2431632"/>
            <a:ext cx="914400" cy="914400"/>
          </a:xfrm>
          <a:prstGeom prst="rect">
            <a:avLst/>
          </a:prstGeom>
        </p:spPr>
      </p:pic>
      <p:pic>
        <p:nvPicPr>
          <p:cNvPr id="46" name="Graphic 45" descr="Marker">
            <a:extLst>
              <a:ext uri="{FF2B5EF4-FFF2-40B4-BE49-F238E27FC236}">
                <a16:creationId xmlns:a16="http://schemas.microsoft.com/office/drawing/2014/main" id="{F8883EC0-D50D-4464-9A49-3937CFDF8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92861" y="4075632"/>
            <a:ext cx="1120912" cy="1120912"/>
          </a:xfrm>
          <a:prstGeom prst="rect">
            <a:avLst/>
          </a:prstGeom>
        </p:spPr>
      </p:pic>
      <p:pic>
        <p:nvPicPr>
          <p:cNvPr id="47" name="Graphic 46" descr="Marker">
            <a:extLst>
              <a:ext uri="{FF2B5EF4-FFF2-40B4-BE49-F238E27FC236}">
                <a16:creationId xmlns:a16="http://schemas.microsoft.com/office/drawing/2014/main" id="{536AD948-4AA7-4E4A-8E94-93BA9E81F0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51202" y="5562600"/>
            <a:ext cx="1036862" cy="1036862"/>
          </a:xfrm>
          <a:prstGeom prst="rect">
            <a:avLst/>
          </a:prstGeom>
        </p:spPr>
      </p:pic>
      <p:sp>
        <p:nvSpPr>
          <p:cNvPr id="34" name="Flowchart: Alternate Process 33">
            <a:extLst>
              <a:ext uri="{FF2B5EF4-FFF2-40B4-BE49-F238E27FC236}">
                <a16:creationId xmlns:a16="http://schemas.microsoft.com/office/drawing/2014/main" id="{9979F587-EFC2-4692-80CA-04D49AC2829E}"/>
              </a:ext>
            </a:extLst>
          </p:cNvPr>
          <p:cNvSpPr/>
          <p:nvPr/>
        </p:nvSpPr>
        <p:spPr>
          <a:xfrm>
            <a:off x="41181" y="3685729"/>
            <a:ext cx="3026871" cy="1211123"/>
          </a:xfrm>
          <a:prstGeom prst="flowChartAlternateProcess">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cs typeface="Calibri" panose="020F0502020204030204" pitchFamily="34" charset="0"/>
              </a:rPr>
              <a:t>1. Community Inputs </a:t>
            </a:r>
          </a:p>
          <a:p>
            <a:pPr marL="347663"/>
            <a:r>
              <a:rPr lang="en-US" sz="1200" dirty="0">
                <a:solidFill>
                  <a:schemeClr val="bg1"/>
                </a:solidFill>
                <a:cs typeface="Calibri" panose="020F0502020204030204" pitchFamily="34" charset="0"/>
              </a:rPr>
              <a:t>Review existing recommendations, evidence-based strategies and facilitate RBA community input exercise</a:t>
            </a:r>
          </a:p>
        </p:txBody>
      </p:sp>
      <p:sp>
        <p:nvSpPr>
          <p:cNvPr id="35" name="Flowchart: Alternate Process 34">
            <a:extLst>
              <a:ext uri="{FF2B5EF4-FFF2-40B4-BE49-F238E27FC236}">
                <a16:creationId xmlns:a16="http://schemas.microsoft.com/office/drawing/2014/main" id="{4A5D59F6-B3D9-4146-AE33-C940FC721917}"/>
              </a:ext>
            </a:extLst>
          </p:cNvPr>
          <p:cNvSpPr/>
          <p:nvPr/>
        </p:nvSpPr>
        <p:spPr>
          <a:xfrm>
            <a:off x="1187532" y="1441033"/>
            <a:ext cx="2848274" cy="990599"/>
          </a:xfrm>
          <a:prstGeom prst="flowChartAlternateProcess">
            <a:avLst/>
          </a:prstGeom>
          <a:solidFill>
            <a:schemeClr val="accent2"/>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b="1" dirty="0">
                <a:solidFill>
                  <a:schemeClr val="bg1"/>
                </a:solidFill>
              </a:rPr>
              <a:t>2. Focus Area Validation </a:t>
            </a:r>
          </a:p>
          <a:p>
            <a:pPr marL="344488"/>
            <a:r>
              <a:rPr lang="en-US" sz="1200" dirty="0">
                <a:solidFill>
                  <a:schemeClr val="bg1"/>
                </a:solidFill>
              </a:rPr>
              <a:t>Present Strategic Directions to workgroup for feedback and validation </a:t>
            </a:r>
          </a:p>
        </p:txBody>
      </p:sp>
      <p:sp>
        <p:nvSpPr>
          <p:cNvPr id="36" name="Flowchart: Alternate Process 35">
            <a:extLst>
              <a:ext uri="{FF2B5EF4-FFF2-40B4-BE49-F238E27FC236}">
                <a16:creationId xmlns:a16="http://schemas.microsoft.com/office/drawing/2014/main" id="{4E56B952-6758-4A70-929B-81E67671FDC0}"/>
              </a:ext>
            </a:extLst>
          </p:cNvPr>
          <p:cNvSpPr/>
          <p:nvPr/>
        </p:nvSpPr>
        <p:spPr>
          <a:xfrm>
            <a:off x="4109811" y="2167442"/>
            <a:ext cx="3281258" cy="1014170"/>
          </a:xfrm>
          <a:prstGeom prst="flowChartAlternateProcess">
            <a:avLst/>
          </a:prstGeom>
          <a:solidFill>
            <a:schemeClr val="accent2"/>
          </a:solidFill>
          <a:ln w="3810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b="1" dirty="0">
                <a:solidFill>
                  <a:schemeClr val="bg1"/>
                </a:solidFill>
              </a:rPr>
              <a:t>3. Strategy Prioritization </a:t>
            </a:r>
          </a:p>
          <a:p>
            <a:pPr marL="344488"/>
            <a:r>
              <a:rPr lang="en-US" sz="1200" dirty="0">
                <a:solidFill>
                  <a:schemeClr val="bg1"/>
                </a:solidFill>
                <a:latin typeface="Calibri" panose="020F0502020204030204" pitchFamily="34" charset="0"/>
                <a:cs typeface="Calibri" panose="020F0502020204030204" pitchFamily="34" charset="0"/>
              </a:rPr>
              <a:t>Ranking strategies by feasibility and impact to select priority strategies </a:t>
            </a:r>
            <a:endParaRPr lang="en-US" sz="1200" dirty="0">
              <a:solidFill>
                <a:schemeClr val="bg1"/>
              </a:solidFill>
            </a:endParaRPr>
          </a:p>
        </p:txBody>
      </p:sp>
      <p:sp>
        <p:nvSpPr>
          <p:cNvPr id="37" name="Flowchart: Alternate Process 36">
            <a:extLst>
              <a:ext uri="{FF2B5EF4-FFF2-40B4-BE49-F238E27FC236}">
                <a16:creationId xmlns:a16="http://schemas.microsoft.com/office/drawing/2014/main" id="{638CCFFD-11DF-4470-8933-D8409BAFD10A}"/>
              </a:ext>
            </a:extLst>
          </p:cNvPr>
          <p:cNvSpPr/>
          <p:nvPr/>
        </p:nvSpPr>
        <p:spPr>
          <a:xfrm>
            <a:off x="7797393" y="2441487"/>
            <a:ext cx="2633514" cy="1704354"/>
          </a:xfrm>
          <a:prstGeom prst="flowChartAlternateProcess">
            <a:avLst/>
          </a:prstGeom>
          <a:solidFill>
            <a:schemeClr val="accent2"/>
          </a:solidFill>
          <a:ln w="190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b="1" dirty="0">
                <a:solidFill>
                  <a:schemeClr val="bg1"/>
                </a:solidFill>
              </a:rPr>
              <a:t>5. Action Planning </a:t>
            </a:r>
          </a:p>
          <a:p>
            <a:endParaRPr lang="en-US" sz="1200" b="1" dirty="0">
              <a:solidFill>
                <a:schemeClr val="bg1"/>
              </a:solidFill>
            </a:endParaRPr>
          </a:p>
          <a:p>
            <a:r>
              <a:rPr lang="en-US" sz="1200" dirty="0">
                <a:solidFill>
                  <a:schemeClr val="bg1"/>
                </a:solidFill>
              </a:rPr>
              <a:t>Groups develop action plans for 1-2 strategies to begin harnessing collective resources and “diving deeper” into. </a:t>
            </a:r>
          </a:p>
          <a:p>
            <a:pPr algn="ctr"/>
            <a:endParaRPr lang="en-US" sz="1200" b="1" dirty="0">
              <a:solidFill>
                <a:schemeClr val="bg1"/>
              </a:solidFill>
            </a:endParaRPr>
          </a:p>
        </p:txBody>
      </p:sp>
      <p:sp>
        <p:nvSpPr>
          <p:cNvPr id="41" name="Flowchart: Alternate Process 40">
            <a:extLst>
              <a:ext uri="{FF2B5EF4-FFF2-40B4-BE49-F238E27FC236}">
                <a16:creationId xmlns:a16="http://schemas.microsoft.com/office/drawing/2014/main" id="{682B1287-2BBC-4A89-B78C-30FE86D58ECE}"/>
              </a:ext>
            </a:extLst>
          </p:cNvPr>
          <p:cNvSpPr/>
          <p:nvPr/>
        </p:nvSpPr>
        <p:spPr>
          <a:xfrm>
            <a:off x="4429577" y="4931788"/>
            <a:ext cx="3071732" cy="914399"/>
          </a:xfrm>
          <a:prstGeom prst="flowChartAlternateProcess">
            <a:avLst/>
          </a:prstGeom>
          <a:solidFill>
            <a:schemeClr val="accent2"/>
          </a:solidFill>
          <a:ln w="3810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b="1" dirty="0">
                <a:solidFill>
                  <a:schemeClr val="bg1"/>
                </a:solidFill>
              </a:rPr>
              <a:t>4. Strategy Priority Validation </a:t>
            </a:r>
          </a:p>
          <a:p>
            <a:pPr marL="344488"/>
            <a:r>
              <a:rPr lang="en-US" sz="1200" dirty="0">
                <a:solidFill>
                  <a:schemeClr val="bg1"/>
                </a:solidFill>
              </a:rPr>
              <a:t>Review outcomes from Strategy Prioritization for validation and feedback </a:t>
            </a:r>
          </a:p>
        </p:txBody>
      </p:sp>
      <p:pic>
        <p:nvPicPr>
          <p:cNvPr id="50" name="Graphic 49" descr="Marker">
            <a:extLst>
              <a:ext uri="{FF2B5EF4-FFF2-40B4-BE49-F238E27FC236}">
                <a16:creationId xmlns:a16="http://schemas.microsoft.com/office/drawing/2014/main" id="{C9A5B1BB-67B4-4D62-A5C5-338E7106099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5995356" y="4006798"/>
            <a:ext cx="914400" cy="914400"/>
          </a:xfrm>
          <a:prstGeom prst="rect">
            <a:avLst/>
          </a:prstGeom>
        </p:spPr>
      </p:pic>
      <p:sp>
        <p:nvSpPr>
          <p:cNvPr id="52" name="Flowchart: Alternate Process 51">
            <a:extLst>
              <a:ext uri="{FF2B5EF4-FFF2-40B4-BE49-F238E27FC236}">
                <a16:creationId xmlns:a16="http://schemas.microsoft.com/office/drawing/2014/main" id="{57538D70-FBF1-4826-B857-10E8BBDF60BE}"/>
              </a:ext>
            </a:extLst>
          </p:cNvPr>
          <p:cNvSpPr/>
          <p:nvPr/>
        </p:nvSpPr>
        <p:spPr>
          <a:xfrm>
            <a:off x="9285133" y="4226616"/>
            <a:ext cx="2795250" cy="1389164"/>
          </a:xfrm>
          <a:prstGeom prst="flowChartAlternateProcess">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b="1" dirty="0"/>
              <a:t>6. Performance Measures </a:t>
            </a:r>
          </a:p>
          <a:p>
            <a:pPr marL="344488"/>
            <a:r>
              <a:rPr lang="en-US" sz="1200" dirty="0"/>
              <a:t>Select metrics for the action steps developed to choose ways to measure success. </a:t>
            </a:r>
          </a:p>
        </p:txBody>
      </p:sp>
      <p:sp>
        <p:nvSpPr>
          <p:cNvPr id="19" name="Title 1">
            <a:extLst>
              <a:ext uri="{FF2B5EF4-FFF2-40B4-BE49-F238E27FC236}">
                <a16:creationId xmlns:a16="http://schemas.microsoft.com/office/drawing/2014/main" id="{19F66582-FBED-422F-AD26-87AD651872A1}"/>
              </a:ext>
            </a:extLst>
          </p:cNvPr>
          <p:cNvSpPr>
            <a:spLocks noGrp="1"/>
          </p:cNvSpPr>
          <p:nvPr>
            <p:ph type="title"/>
          </p:nvPr>
        </p:nvSpPr>
        <p:spPr>
          <a:xfrm>
            <a:off x="816864" y="381000"/>
            <a:ext cx="10871200" cy="990600"/>
          </a:xfrm>
        </p:spPr>
        <p:txBody>
          <a:bodyPr>
            <a:normAutofit/>
          </a:bodyPr>
          <a:lstStyle/>
          <a:p>
            <a:r>
              <a:rPr lang="en-US" sz="4400" dirty="0">
                <a:solidFill>
                  <a:schemeClr val="tx1"/>
                </a:solidFill>
                <a:latin typeface="Palatino Linotype" panose="02040502050505030304" pitchFamily="18" charset="0"/>
              </a:rPr>
              <a:t>Strategic Planning Roadmap</a:t>
            </a:r>
          </a:p>
        </p:txBody>
      </p:sp>
      <p:sp>
        <p:nvSpPr>
          <p:cNvPr id="2" name="Slide Number Placeholder 1">
            <a:extLst>
              <a:ext uri="{FF2B5EF4-FFF2-40B4-BE49-F238E27FC236}">
                <a16:creationId xmlns:a16="http://schemas.microsoft.com/office/drawing/2014/main" id="{5FE78244-CE43-443A-9CE5-07E47194A38E}"/>
              </a:ext>
            </a:extLst>
          </p:cNvPr>
          <p:cNvSpPr>
            <a:spLocks noGrp="1"/>
          </p:cNvSpPr>
          <p:nvPr>
            <p:ph type="sldNum" sz="quarter" idx="12"/>
          </p:nvPr>
        </p:nvSpPr>
        <p:spPr/>
        <p:txBody>
          <a:bodyPr/>
          <a:lstStyle/>
          <a:p>
            <a:fld id="{DA64F31B-23FA-4075-AF7D-6228CFD12F03}" type="slidenum">
              <a:rPr lang="en-US" smtClean="0"/>
              <a:t>12</a:t>
            </a:fld>
            <a:endParaRPr lang="en-US" dirty="0"/>
          </a:p>
        </p:txBody>
      </p:sp>
    </p:spTree>
    <p:extLst>
      <p:ext uri="{BB962C8B-B14F-4D97-AF65-F5344CB8AC3E}">
        <p14:creationId xmlns:p14="http://schemas.microsoft.com/office/powerpoint/2010/main" val="3311818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B0867181-83C9-41B4-B88C-1696F67EB178}"/>
              </a:ext>
            </a:extLst>
          </p:cNvPr>
          <p:cNvPicPr>
            <a:picLocks noChangeAspect="1"/>
          </p:cNvPicPr>
          <p:nvPr/>
        </p:nvPicPr>
        <p:blipFill>
          <a:blip r:embed="rId3"/>
          <a:stretch>
            <a:fillRect/>
          </a:stretch>
        </p:blipFill>
        <p:spPr>
          <a:xfrm>
            <a:off x="1714015" y="1415771"/>
            <a:ext cx="6428245" cy="3986792"/>
          </a:xfrm>
          <a:prstGeom prst="rect">
            <a:avLst/>
          </a:prstGeom>
        </p:spPr>
      </p:pic>
      <p:sp>
        <p:nvSpPr>
          <p:cNvPr id="2" name="Title 1">
            <a:extLst>
              <a:ext uri="{FF2B5EF4-FFF2-40B4-BE49-F238E27FC236}">
                <a16:creationId xmlns:a16="http://schemas.microsoft.com/office/drawing/2014/main" id="{D3E01A59-B7BA-469F-B1A4-419238C5263D}"/>
              </a:ext>
            </a:extLst>
          </p:cNvPr>
          <p:cNvSpPr>
            <a:spLocks noGrp="1"/>
          </p:cNvSpPr>
          <p:nvPr>
            <p:ph type="title"/>
          </p:nvPr>
        </p:nvSpPr>
        <p:spPr>
          <a:xfrm>
            <a:off x="1140579" y="90208"/>
            <a:ext cx="10515600" cy="1325563"/>
          </a:xfrm>
        </p:spPr>
        <p:txBody>
          <a:bodyPr>
            <a:normAutofit/>
          </a:bodyPr>
          <a:lstStyle/>
          <a:p>
            <a:r>
              <a:rPr lang="en-US" dirty="0"/>
              <a:t>Prioritizing Strategies</a:t>
            </a:r>
          </a:p>
        </p:txBody>
      </p:sp>
      <p:sp>
        <p:nvSpPr>
          <p:cNvPr id="9" name="Callout: Line with No Border 8">
            <a:extLst>
              <a:ext uri="{FF2B5EF4-FFF2-40B4-BE49-F238E27FC236}">
                <a16:creationId xmlns:a16="http://schemas.microsoft.com/office/drawing/2014/main" id="{75885F06-22A2-4EBE-BAE6-A30FC52221E2}"/>
              </a:ext>
            </a:extLst>
          </p:cNvPr>
          <p:cNvSpPr/>
          <p:nvPr/>
        </p:nvSpPr>
        <p:spPr>
          <a:xfrm>
            <a:off x="5165535" y="1898345"/>
            <a:ext cx="1329267" cy="260357"/>
          </a:xfrm>
          <a:prstGeom prst="callout1">
            <a:avLst>
              <a:gd name="adj1" fmla="val 25254"/>
              <a:gd name="adj2" fmla="val 2495"/>
              <a:gd name="adj3" fmla="val 125508"/>
              <a:gd name="adj4" fmla="val -37059"/>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Calibri" panose="020F0502020204030204" pitchFamily="34" charset="0"/>
                <a:cs typeface="Calibri" panose="020F0502020204030204" pitchFamily="34" charset="0"/>
              </a:rPr>
              <a:t>Additional recovery services</a:t>
            </a:r>
          </a:p>
        </p:txBody>
      </p:sp>
      <p:sp>
        <p:nvSpPr>
          <p:cNvPr id="13" name="Callout: Line with No Border 12">
            <a:extLst>
              <a:ext uri="{FF2B5EF4-FFF2-40B4-BE49-F238E27FC236}">
                <a16:creationId xmlns:a16="http://schemas.microsoft.com/office/drawing/2014/main" id="{E55B8792-1238-4642-B364-36D69CAC5F6E}"/>
              </a:ext>
            </a:extLst>
          </p:cNvPr>
          <p:cNvSpPr/>
          <p:nvPr/>
        </p:nvSpPr>
        <p:spPr>
          <a:xfrm>
            <a:off x="6384737" y="3026936"/>
            <a:ext cx="1329267" cy="260357"/>
          </a:xfrm>
          <a:prstGeom prst="callout1">
            <a:avLst>
              <a:gd name="adj1" fmla="val 25254"/>
              <a:gd name="adj2" fmla="val 2495"/>
              <a:gd name="adj3" fmla="val 125508"/>
              <a:gd name="adj4" fmla="val -37059"/>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Connecting people with resources</a:t>
            </a:r>
          </a:p>
        </p:txBody>
      </p:sp>
      <p:sp>
        <p:nvSpPr>
          <p:cNvPr id="14" name="Callout: Line with No Border 13">
            <a:extLst>
              <a:ext uri="{FF2B5EF4-FFF2-40B4-BE49-F238E27FC236}">
                <a16:creationId xmlns:a16="http://schemas.microsoft.com/office/drawing/2014/main" id="{A2EF3BB0-1EDF-4420-B976-5856C78F40EF}"/>
              </a:ext>
            </a:extLst>
          </p:cNvPr>
          <p:cNvSpPr/>
          <p:nvPr/>
        </p:nvSpPr>
        <p:spPr>
          <a:xfrm>
            <a:off x="7290675" y="4281716"/>
            <a:ext cx="1329267" cy="260357"/>
          </a:xfrm>
          <a:prstGeom prst="callout1">
            <a:avLst>
              <a:gd name="adj1" fmla="val -23525"/>
              <a:gd name="adj2" fmla="val 5680"/>
              <a:gd name="adj3" fmla="val -79364"/>
              <a:gd name="adj4" fmla="val -116"/>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Peer support specialists</a:t>
            </a:r>
          </a:p>
        </p:txBody>
      </p:sp>
      <p:sp>
        <p:nvSpPr>
          <p:cNvPr id="18" name="TextBox 17">
            <a:extLst>
              <a:ext uri="{FF2B5EF4-FFF2-40B4-BE49-F238E27FC236}">
                <a16:creationId xmlns:a16="http://schemas.microsoft.com/office/drawing/2014/main" id="{E1CC3D6E-2387-40DB-AEB9-C76A18FF348C}"/>
              </a:ext>
            </a:extLst>
          </p:cNvPr>
          <p:cNvSpPr txBox="1"/>
          <p:nvPr/>
        </p:nvSpPr>
        <p:spPr>
          <a:xfrm>
            <a:off x="1747764" y="5476659"/>
            <a:ext cx="1228444"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Least Feasible</a:t>
            </a:r>
          </a:p>
        </p:txBody>
      </p:sp>
      <p:sp>
        <p:nvSpPr>
          <p:cNvPr id="19" name="TextBox 18">
            <a:extLst>
              <a:ext uri="{FF2B5EF4-FFF2-40B4-BE49-F238E27FC236}">
                <a16:creationId xmlns:a16="http://schemas.microsoft.com/office/drawing/2014/main" id="{EFA8B64A-94A0-4C9A-A312-19F1C92F077A}"/>
              </a:ext>
            </a:extLst>
          </p:cNvPr>
          <p:cNvSpPr txBox="1"/>
          <p:nvPr/>
        </p:nvSpPr>
        <p:spPr>
          <a:xfrm>
            <a:off x="6891643" y="5476659"/>
            <a:ext cx="1471563"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Most Feasible</a:t>
            </a:r>
          </a:p>
        </p:txBody>
      </p:sp>
      <p:sp>
        <p:nvSpPr>
          <p:cNvPr id="20" name="Arrow: Right 19">
            <a:extLst>
              <a:ext uri="{FF2B5EF4-FFF2-40B4-BE49-F238E27FC236}">
                <a16:creationId xmlns:a16="http://schemas.microsoft.com/office/drawing/2014/main" id="{8AE500B7-FE3C-4DBB-88DE-3D60E8E5328C}"/>
              </a:ext>
            </a:extLst>
          </p:cNvPr>
          <p:cNvSpPr/>
          <p:nvPr/>
        </p:nvSpPr>
        <p:spPr>
          <a:xfrm>
            <a:off x="2976209" y="5438127"/>
            <a:ext cx="3915434" cy="384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Feasibility Votes</a:t>
            </a:r>
          </a:p>
        </p:txBody>
      </p:sp>
      <p:sp>
        <p:nvSpPr>
          <p:cNvPr id="21" name="Arrow: Right 20">
            <a:extLst>
              <a:ext uri="{FF2B5EF4-FFF2-40B4-BE49-F238E27FC236}">
                <a16:creationId xmlns:a16="http://schemas.microsoft.com/office/drawing/2014/main" id="{B2360E07-73A9-4574-A823-B4F6EFE49F1B}"/>
              </a:ext>
            </a:extLst>
          </p:cNvPr>
          <p:cNvSpPr/>
          <p:nvPr/>
        </p:nvSpPr>
        <p:spPr>
          <a:xfrm rot="16200000">
            <a:off x="-644406" y="3359608"/>
            <a:ext cx="3354047" cy="384048"/>
          </a:xfrm>
          <a:prstGeom prst="rightArrow">
            <a:avLst/>
          </a:prstGeom>
          <a:solidFill>
            <a:srgbClr val="E7E2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cs typeface="Calibri" panose="020F0502020204030204" pitchFamily="34" charset="0"/>
              </a:rPr>
              <a:t>Impact Votes</a:t>
            </a:r>
          </a:p>
        </p:txBody>
      </p:sp>
      <p:sp>
        <p:nvSpPr>
          <p:cNvPr id="22" name="TextBox 21">
            <a:extLst>
              <a:ext uri="{FF2B5EF4-FFF2-40B4-BE49-F238E27FC236}">
                <a16:creationId xmlns:a16="http://schemas.microsoft.com/office/drawing/2014/main" id="{73A24009-E2CA-4ABD-B2E9-ED02442898EB}"/>
              </a:ext>
            </a:extLst>
          </p:cNvPr>
          <p:cNvSpPr txBox="1"/>
          <p:nvPr/>
        </p:nvSpPr>
        <p:spPr>
          <a:xfrm>
            <a:off x="505186" y="5245924"/>
            <a:ext cx="1126847"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Least Impact</a:t>
            </a:r>
          </a:p>
        </p:txBody>
      </p:sp>
      <p:sp>
        <p:nvSpPr>
          <p:cNvPr id="23" name="TextBox 22">
            <a:extLst>
              <a:ext uri="{FF2B5EF4-FFF2-40B4-BE49-F238E27FC236}">
                <a16:creationId xmlns:a16="http://schemas.microsoft.com/office/drawing/2014/main" id="{3DBE0666-9594-4B30-BF00-AE721904C7B1}"/>
              </a:ext>
            </a:extLst>
          </p:cNvPr>
          <p:cNvSpPr txBox="1"/>
          <p:nvPr/>
        </p:nvSpPr>
        <p:spPr>
          <a:xfrm>
            <a:off x="515606" y="1584101"/>
            <a:ext cx="1126847"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Most Impact</a:t>
            </a:r>
          </a:p>
        </p:txBody>
      </p:sp>
      <p:sp>
        <p:nvSpPr>
          <p:cNvPr id="24" name="Callout: Line with No Border 23">
            <a:extLst>
              <a:ext uri="{FF2B5EF4-FFF2-40B4-BE49-F238E27FC236}">
                <a16:creationId xmlns:a16="http://schemas.microsoft.com/office/drawing/2014/main" id="{30CC4C57-08A0-4962-AA9A-D24238941D9B}"/>
              </a:ext>
            </a:extLst>
          </p:cNvPr>
          <p:cNvSpPr/>
          <p:nvPr/>
        </p:nvSpPr>
        <p:spPr>
          <a:xfrm>
            <a:off x="5720103" y="4155527"/>
            <a:ext cx="1329267" cy="260357"/>
          </a:xfrm>
          <a:prstGeom prst="callout1">
            <a:avLst>
              <a:gd name="adj1" fmla="val 44766"/>
              <a:gd name="adj2" fmla="val 2495"/>
              <a:gd name="adj3" fmla="val 37706"/>
              <a:gd name="adj4" fmla="val -1667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Address stigma</a:t>
            </a:r>
          </a:p>
        </p:txBody>
      </p:sp>
      <p:sp>
        <p:nvSpPr>
          <p:cNvPr id="25" name="Callout: Line with No Border 24">
            <a:extLst>
              <a:ext uri="{FF2B5EF4-FFF2-40B4-BE49-F238E27FC236}">
                <a16:creationId xmlns:a16="http://schemas.microsoft.com/office/drawing/2014/main" id="{BFC50EA1-AF3F-4DE5-9D52-EE23B16F9081}"/>
              </a:ext>
            </a:extLst>
          </p:cNvPr>
          <p:cNvSpPr/>
          <p:nvPr/>
        </p:nvSpPr>
        <p:spPr>
          <a:xfrm>
            <a:off x="4941246" y="4944562"/>
            <a:ext cx="1378965" cy="260357"/>
          </a:xfrm>
          <a:prstGeom prst="callout1">
            <a:avLst>
              <a:gd name="adj1" fmla="val 51270"/>
              <a:gd name="adj2" fmla="val 2495"/>
              <a:gd name="adj3" fmla="val 44210"/>
              <a:gd name="adj4" fmla="val -1913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Resource list/database</a:t>
            </a:r>
          </a:p>
        </p:txBody>
      </p:sp>
      <p:sp>
        <p:nvSpPr>
          <p:cNvPr id="26" name="Callout: Line with No Border 25">
            <a:extLst>
              <a:ext uri="{FF2B5EF4-FFF2-40B4-BE49-F238E27FC236}">
                <a16:creationId xmlns:a16="http://schemas.microsoft.com/office/drawing/2014/main" id="{83AD03DF-34BA-47FD-853D-9F6EA2ACF43F}"/>
              </a:ext>
            </a:extLst>
          </p:cNvPr>
          <p:cNvSpPr/>
          <p:nvPr/>
        </p:nvSpPr>
        <p:spPr>
          <a:xfrm>
            <a:off x="4207207" y="3291275"/>
            <a:ext cx="800102" cy="260357"/>
          </a:xfrm>
          <a:prstGeom prst="callout1">
            <a:avLst>
              <a:gd name="adj1" fmla="val 38262"/>
              <a:gd name="adj2" fmla="val 5669"/>
              <a:gd name="adj3" fmla="val 229571"/>
              <a:gd name="adj4" fmla="val -1272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Calibri" panose="020F0502020204030204" pitchFamily="34" charset="0"/>
                <a:cs typeface="Calibri" panose="020F0502020204030204" pitchFamily="34" charset="0"/>
              </a:rPr>
              <a:t>Implement MAT</a:t>
            </a:r>
          </a:p>
        </p:txBody>
      </p:sp>
      <p:sp>
        <p:nvSpPr>
          <p:cNvPr id="27" name="Callout: Line with No Border 26">
            <a:extLst>
              <a:ext uri="{FF2B5EF4-FFF2-40B4-BE49-F238E27FC236}">
                <a16:creationId xmlns:a16="http://schemas.microsoft.com/office/drawing/2014/main" id="{E9FDF8A3-2C08-4B3E-8618-3F7C2F539BA9}"/>
              </a:ext>
            </a:extLst>
          </p:cNvPr>
          <p:cNvSpPr/>
          <p:nvPr/>
        </p:nvSpPr>
        <p:spPr>
          <a:xfrm>
            <a:off x="4345931" y="4080310"/>
            <a:ext cx="857778" cy="260357"/>
          </a:xfrm>
          <a:prstGeom prst="callout1">
            <a:avLst>
              <a:gd name="adj1" fmla="val 25254"/>
              <a:gd name="adj2" fmla="val 2495"/>
              <a:gd name="adj3" fmla="val 31201"/>
              <a:gd name="adj4" fmla="val -25214"/>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Educational campaigns</a:t>
            </a:r>
          </a:p>
        </p:txBody>
      </p:sp>
      <p:sp>
        <p:nvSpPr>
          <p:cNvPr id="28" name="Callout: Line with No Border 27">
            <a:extLst>
              <a:ext uri="{FF2B5EF4-FFF2-40B4-BE49-F238E27FC236}">
                <a16:creationId xmlns:a16="http://schemas.microsoft.com/office/drawing/2014/main" id="{B38C757A-2FE3-4490-9EA1-63116E09538A}"/>
              </a:ext>
            </a:extLst>
          </p:cNvPr>
          <p:cNvSpPr/>
          <p:nvPr/>
        </p:nvSpPr>
        <p:spPr>
          <a:xfrm>
            <a:off x="3134057" y="3409968"/>
            <a:ext cx="922345" cy="260357"/>
          </a:xfrm>
          <a:prstGeom prst="callout1">
            <a:avLst>
              <a:gd name="adj1" fmla="val 145576"/>
              <a:gd name="adj2" fmla="val 38715"/>
              <a:gd name="adj3" fmla="val 258838"/>
              <a:gd name="adj4" fmla="val 4970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Calibri" panose="020F0502020204030204" pitchFamily="34" charset="0"/>
                <a:cs typeface="Calibri" panose="020F0502020204030204" pitchFamily="34" charset="0"/>
              </a:rPr>
              <a:t>Reentry/ employment support</a:t>
            </a:r>
          </a:p>
        </p:txBody>
      </p:sp>
      <p:sp>
        <p:nvSpPr>
          <p:cNvPr id="29" name="Callout: Line with No Border 28">
            <a:extLst>
              <a:ext uri="{FF2B5EF4-FFF2-40B4-BE49-F238E27FC236}">
                <a16:creationId xmlns:a16="http://schemas.microsoft.com/office/drawing/2014/main" id="{9F0C3F8B-2A48-4744-9255-421F94B3F55F}"/>
              </a:ext>
            </a:extLst>
          </p:cNvPr>
          <p:cNvSpPr/>
          <p:nvPr/>
        </p:nvSpPr>
        <p:spPr>
          <a:xfrm>
            <a:off x="2136309" y="3498563"/>
            <a:ext cx="922345" cy="260357"/>
          </a:xfrm>
          <a:prstGeom prst="callout1">
            <a:avLst>
              <a:gd name="adj1" fmla="val 113056"/>
              <a:gd name="adj2" fmla="val 43305"/>
              <a:gd name="adj3" fmla="val 236075"/>
              <a:gd name="adj4" fmla="val 69896"/>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Calibri" panose="020F0502020204030204" pitchFamily="34" charset="0"/>
                <a:cs typeface="Calibri" panose="020F0502020204030204" pitchFamily="34" charset="0"/>
              </a:rPr>
              <a:t>Engage families</a:t>
            </a:r>
          </a:p>
        </p:txBody>
      </p:sp>
      <p:sp>
        <p:nvSpPr>
          <p:cNvPr id="30" name="Callout: Line with No Border 29">
            <a:extLst>
              <a:ext uri="{FF2B5EF4-FFF2-40B4-BE49-F238E27FC236}">
                <a16:creationId xmlns:a16="http://schemas.microsoft.com/office/drawing/2014/main" id="{BDC816EF-F583-4739-A1D7-C5E24CD0648A}"/>
              </a:ext>
            </a:extLst>
          </p:cNvPr>
          <p:cNvSpPr/>
          <p:nvPr/>
        </p:nvSpPr>
        <p:spPr>
          <a:xfrm>
            <a:off x="4145380" y="4712921"/>
            <a:ext cx="1663623" cy="260357"/>
          </a:xfrm>
          <a:prstGeom prst="callout1">
            <a:avLst>
              <a:gd name="adj1" fmla="val 51270"/>
              <a:gd name="adj2" fmla="val 2495"/>
              <a:gd name="adj3" fmla="val 24698"/>
              <a:gd name="adj4" fmla="val -16588"/>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Track &amp; evaluate impact</a:t>
            </a:r>
          </a:p>
        </p:txBody>
      </p:sp>
      <p:sp>
        <p:nvSpPr>
          <p:cNvPr id="31" name="Callout: Line with No Border 30">
            <a:extLst>
              <a:ext uri="{FF2B5EF4-FFF2-40B4-BE49-F238E27FC236}">
                <a16:creationId xmlns:a16="http://schemas.microsoft.com/office/drawing/2014/main" id="{280EFD89-13B1-4F8C-A554-EE70E2DE12EC}"/>
              </a:ext>
            </a:extLst>
          </p:cNvPr>
          <p:cNvSpPr/>
          <p:nvPr/>
        </p:nvSpPr>
        <p:spPr>
          <a:xfrm>
            <a:off x="4113678" y="4426452"/>
            <a:ext cx="1940858" cy="260357"/>
          </a:xfrm>
          <a:prstGeom prst="callout1">
            <a:avLst>
              <a:gd name="adj1" fmla="val 51270"/>
              <a:gd name="adj2" fmla="val 2495"/>
              <a:gd name="adj3" fmla="val 37706"/>
              <a:gd name="adj4" fmla="val -1833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Community forums &amp; engagement</a:t>
            </a:r>
          </a:p>
        </p:txBody>
      </p:sp>
      <p:pic>
        <p:nvPicPr>
          <p:cNvPr id="41" name="Picture 40">
            <a:extLst>
              <a:ext uri="{FF2B5EF4-FFF2-40B4-BE49-F238E27FC236}">
                <a16:creationId xmlns:a16="http://schemas.microsoft.com/office/drawing/2014/main" id="{CB3014F7-E52E-435F-988C-CEA83F4E1861}"/>
              </a:ext>
            </a:extLst>
          </p:cNvPr>
          <p:cNvPicPr>
            <a:picLocks noChangeAspect="1"/>
          </p:cNvPicPr>
          <p:nvPr/>
        </p:nvPicPr>
        <p:blipFill>
          <a:blip r:embed="rId4"/>
          <a:stretch>
            <a:fillRect/>
          </a:stretch>
        </p:blipFill>
        <p:spPr>
          <a:xfrm>
            <a:off x="8071221" y="2513255"/>
            <a:ext cx="1818861" cy="2902677"/>
          </a:xfrm>
          <a:prstGeom prst="rect">
            <a:avLst/>
          </a:prstGeom>
        </p:spPr>
      </p:pic>
      <p:sp>
        <p:nvSpPr>
          <p:cNvPr id="42" name="TextBox 41">
            <a:extLst>
              <a:ext uri="{FF2B5EF4-FFF2-40B4-BE49-F238E27FC236}">
                <a16:creationId xmlns:a16="http://schemas.microsoft.com/office/drawing/2014/main" id="{C9FABF0A-1B0D-4888-900D-8C9DC1FD90CC}"/>
              </a:ext>
            </a:extLst>
          </p:cNvPr>
          <p:cNvSpPr txBox="1"/>
          <p:nvPr/>
        </p:nvSpPr>
        <p:spPr>
          <a:xfrm>
            <a:off x="2144261" y="5270214"/>
            <a:ext cx="196650" cy="215444"/>
          </a:xfrm>
          <a:prstGeom prst="rect">
            <a:avLst/>
          </a:prstGeom>
          <a:noFill/>
        </p:spPr>
        <p:txBody>
          <a:bodyPr wrap="square" rtlCol="0">
            <a:spAutoFit/>
          </a:bodyPr>
          <a:lstStyle/>
          <a:p>
            <a:r>
              <a:rPr lang="en-US" sz="800" dirty="0">
                <a:solidFill>
                  <a:schemeClr val="tx1">
                    <a:lumMod val="75000"/>
                    <a:lumOff val="25000"/>
                  </a:schemeClr>
                </a:solidFill>
              </a:rPr>
              <a:t>0</a:t>
            </a:r>
          </a:p>
        </p:txBody>
      </p:sp>
      <p:sp>
        <p:nvSpPr>
          <p:cNvPr id="44" name="TextBox 43">
            <a:extLst>
              <a:ext uri="{FF2B5EF4-FFF2-40B4-BE49-F238E27FC236}">
                <a16:creationId xmlns:a16="http://schemas.microsoft.com/office/drawing/2014/main" id="{A2039F13-F54A-49E9-8E81-893269ED367A}"/>
              </a:ext>
            </a:extLst>
          </p:cNvPr>
          <p:cNvSpPr txBox="1"/>
          <p:nvPr/>
        </p:nvSpPr>
        <p:spPr>
          <a:xfrm>
            <a:off x="3929003" y="5261215"/>
            <a:ext cx="196650" cy="215444"/>
          </a:xfrm>
          <a:prstGeom prst="rect">
            <a:avLst/>
          </a:prstGeom>
          <a:noFill/>
        </p:spPr>
        <p:txBody>
          <a:bodyPr wrap="square" rtlCol="0">
            <a:spAutoFit/>
          </a:bodyPr>
          <a:lstStyle/>
          <a:p>
            <a:r>
              <a:rPr lang="en-US" sz="800" dirty="0">
                <a:solidFill>
                  <a:schemeClr val="tx1">
                    <a:lumMod val="75000"/>
                    <a:lumOff val="25000"/>
                  </a:schemeClr>
                </a:solidFill>
              </a:rPr>
              <a:t>4</a:t>
            </a:r>
          </a:p>
        </p:txBody>
      </p:sp>
      <p:sp>
        <p:nvSpPr>
          <p:cNvPr id="45" name="TextBox 44">
            <a:extLst>
              <a:ext uri="{FF2B5EF4-FFF2-40B4-BE49-F238E27FC236}">
                <a16:creationId xmlns:a16="http://schemas.microsoft.com/office/drawing/2014/main" id="{AF7279FE-2DF4-43F3-825C-9A8CB232FCE2}"/>
              </a:ext>
            </a:extLst>
          </p:cNvPr>
          <p:cNvSpPr txBox="1"/>
          <p:nvPr/>
        </p:nvSpPr>
        <p:spPr>
          <a:xfrm>
            <a:off x="5723891" y="5261215"/>
            <a:ext cx="196650" cy="215444"/>
          </a:xfrm>
          <a:prstGeom prst="rect">
            <a:avLst/>
          </a:prstGeom>
          <a:noFill/>
        </p:spPr>
        <p:txBody>
          <a:bodyPr wrap="square" rtlCol="0">
            <a:spAutoFit/>
          </a:bodyPr>
          <a:lstStyle/>
          <a:p>
            <a:r>
              <a:rPr lang="en-US" sz="800" dirty="0">
                <a:solidFill>
                  <a:schemeClr val="tx1">
                    <a:lumMod val="75000"/>
                    <a:lumOff val="25000"/>
                  </a:schemeClr>
                </a:solidFill>
              </a:rPr>
              <a:t>8</a:t>
            </a:r>
          </a:p>
        </p:txBody>
      </p:sp>
      <p:sp>
        <p:nvSpPr>
          <p:cNvPr id="46" name="TextBox 45">
            <a:extLst>
              <a:ext uri="{FF2B5EF4-FFF2-40B4-BE49-F238E27FC236}">
                <a16:creationId xmlns:a16="http://schemas.microsoft.com/office/drawing/2014/main" id="{1570CDE3-3930-40E3-9720-773AB8E04EA7}"/>
              </a:ext>
            </a:extLst>
          </p:cNvPr>
          <p:cNvSpPr txBox="1"/>
          <p:nvPr/>
        </p:nvSpPr>
        <p:spPr>
          <a:xfrm>
            <a:off x="7479056" y="5267546"/>
            <a:ext cx="461225" cy="215444"/>
          </a:xfrm>
          <a:prstGeom prst="rect">
            <a:avLst/>
          </a:prstGeom>
          <a:noFill/>
        </p:spPr>
        <p:txBody>
          <a:bodyPr wrap="square" rtlCol="0">
            <a:spAutoFit/>
          </a:bodyPr>
          <a:lstStyle/>
          <a:p>
            <a:r>
              <a:rPr lang="en-US" sz="800" dirty="0">
                <a:solidFill>
                  <a:schemeClr val="tx1">
                    <a:lumMod val="75000"/>
                    <a:lumOff val="25000"/>
                  </a:schemeClr>
                </a:solidFill>
              </a:rPr>
              <a:t>12</a:t>
            </a:r>
          </a:p>
        </p:txBody>
      </p:sp>
      <p:sp>
        <p:nvSpPr>
          <p:cNvPr id="47" name="TextBox 46">
            <a:extLst>
              <a:ext uri="{FF2B5EF4-FFF2-40B4-BE49-F238E27FC236}">
                <a16:creationId xmlns:a16="http://schemas.microsoft.com/office/drawing/2014/main" id="{4D372B6D-02DB-4D85-81E9-1463D956DD2C}"/>
              </a:ext>
            </a:extLst>
          </p:cNvPr>
          <p:cNvSpPr txBox="1"/>
          <p:nvPr/>
        </p:nvSpPr>
        <p:spPr>
          <a:xfrm>
            <a:off x="1614978" y="4920650"/>
            <a:ext cx="196650" cy="215444"/>
          </a:xfrm>
          <a:prstGeom prst="rect">
            <a:avLst/>
          </a:prstGeom>
          <a:noFill/>
        </p:spPr>
        <p:txBody>
          <a:bodyPr wrap="square" rtlCol="0">
            <a:spAutoFit/>
          </a:bodyPr>
          <a:lstStyle/>
          <a:p>
            <a:r>
              <a:rPr lang="en-US" sz="800" dirty="0">
                <a:solidFill>
                  <a:schemeClr val="tx1">
                    <a:lumMod val="75000"/>
                    <a:lumOff val="25000"/>
                  </a:schemeClr>
                </a:solidFill>
              </a:rPr>
              <a:t>0</a:t>
            </a:r>
          </a:p>
        </p:txBody>
      </p:sp>
      <p:sp>
        <p:nvSpPr>
          <p:cNvPr id="48" name="TextBox 47">
            <a:extLst>
              <a:ext uri="{FF2B5EF4-FFF2-40B4-BE49-F238E27FC236}">
                <a16:creationId xmlns:a16="http://schemas.microsoft.com/office/drawing/2014/main" id="{CED48584-3CD3-4F7C-9D01-CDB68BA845D4}"/>
              </a:ext>
            </a:extLst>
          </p:cNvPr>
          <p:cNvSpPr txBox="1"/>
          <p:nvPr/>
        </p:nvSpPr>
        <p:spPr>
          <a:xfrm>
            <a:off x="1614978" y="3824696"/>
            <a:ext cx="196650" cy="215444"/>
          </a:xfrm>
          <a:prstGeom prst="rect">
            <a:avLst/>
          </a:prstGeom>
          <a:noFill/>
        </p:spPr>
        <p:txBody>
          <a:bodyPr wrap="square" rtlCol="0">
            <a:spAutoFit/>
          </a:bodyPr>
          <a:lstStyle/>
          <a:p>
            <a:r>
              <a:rPr lang="en-US" sz="800" dirty="0">
                <a:solidFill>
                  <a:schemeClr val="tx1">
                    <a:lumMod val="75000"/>
                    <a:lumOff val="25000"/>
                  </a:schemeClr>
                </a:solidFill>
              </a:rPr>
              <a:t>4</a:t>
            </a:r>
          </a:p>
        </p:txBody>
      </p:sp>
      <p:sp>
        <p:nvSpPr>
          <p:cNvPr id="49" name="TextBox 48">
            <a:extLst>
              <a:ext uri="{FF2B5EF4-FFF2-40B4-BE49-F238E27FC236}">
                <a16:creationId xmlns:a16="http://schemas.microsoft.com/office/drawing/2014/main" id="{DF5F842C-A704-4A53-A69C-EB727B8C960A}"/>
              </a:ext>
            </a:extLst>
          </p:cNvPr>
          <p:cNvSpPr txBox="1"/>
          <p:nvPr/>
        </p:nvSpPr>
        <p:spPr>
          <a:xfrm>
            <a:off x="1614978" y="2736694"/>
            <a:ext cx="196650" cy="215444"/>
          </a:xfrm>
          <a:prstGeom prst="rect">
            <a:avLst/>
          </a:prstGeom>
          <a:noFill/>
        </p:spPr>
        <p:txBody>
          <a:bodyPr wrap="square" rtlCol="0">
            <a:spAutoFit/>
          </a:bodyPr>
          <a:lstStyle/>
          <a:p>
            <a:r>
              <a:rPr lang="en-US" sz="800" dirty="0">
                <a:solidFill>
                  <a:schemeClr val="tx1">
                    <a:lumMod val="75000"/>
                    <a:lumOff val="25000"/>
                  </a:schemeClr>
                </a:solidFill>
              </a:rPr>
              <a:t>8</a:t>
            </a:r>
          </a:p>
        </p:txBody>
      </p:sp>
      <p:sp>
        <p:nvSpPr>
          <p:cNvPr id="50" name="TextBox 49">
            <a:extLst>
              <a:ext uri="{FF2B5EF4-FFF2-40B4-BE49-F238E27FC236}">
                <a16:creationId xmlns:a16="http://schemas.microsoft.com/office/drawing/2014/main" id="{25F967C6-583C-49D1-AF6F-97C8F2D98482}"/>
              </a:ext>
            </a:extLst>
          </p:cNvPr>
          <p:cNvSpPr txBox="1"/>
          <p:nvPr/>
        </p:nvSpPr>
        <p:spPr>
          <a:xfrm>
            <a:off x="1562627" y="1643278"/>
            <a:ext cx="322071" cy="215444"/>
          </a:xfrm>
          <a:prstGeom prst="rect">
            <a:avLst/>
          </a:prstGeom>
          <a:noFill/>
        </p:spPr>
        <p:txBody>
          <a:bodyPr wrap="square" rtlCol="0">
            <a:spAutoFit/>
          </a:bodyPr>
          <a:lstStyle/>
          <a:p>
            <a:r>
              <a:rPr lang="en-US" sz="800" dirty="0">
                <a:solidFill>
                  <a:schemeClr val="tx1">
                    <a:lumMod val="75000"/>
                    <a:lumOff val="25000"/>
                  </a:schemeClr>
                </a:solidFill>
              </a:rPr>
              <a:t>12</a:t>
            </a:r>
          </a:p>
        </p:txBody>
      </p:sp>
      <p:sp>
        <p:nvSpPr>
          <p:cNvPr id="54" name="TextBox 53">
            <a:extLst>
              <a:ext uri="{FF2B5EF4-FFF2-40B4-BE49-F238E27FC236}">
                <a16:creationId xmlns:a16="http://schemas.microsoft.com/office/drawing/2014/main" id="{7339FF2C-C1F0-4642-A3E7-DEC3726D8D83}"/>
              </a:ext>
            </a:extLst>
          </p:cNvPr>
          <p:cNvSpPr txBox="1"/>
          <p:nvPr/>
        </p:nvSpPr>
        <p:spPr>
          <a:xfrm>
            <a:off x="2184677" y="1117914"/>
            <a:ext cx="5645263" cy="369332"/>
          </a:xfrm>
          <a:prstGeom prst="rect">
            <a:avLst/>
          </a:prstGeom>
          <a:noFill/>
        </p:spPr>
        <p:txBody>
          <a:bodyPr wrap="none" rtlCol="0">
            <a:spAutoFit/>
          </a:bodyPr>
          <a:lstStyle/>
          <a:p>
            <a:r>
              <a:rPr lang="en-US" b="1" dirty="0"/>
              <a:t>Impact &amp; Feasibility of All Strategies That Received Votes</a:t>
            </a:r>
          </a:p>
        </p:txBody>
      </p:sp>
      <p:sp>
        <p:nvSpPr>
          <p:cNvPr id="55" name="TextBox 54">
            <a:extLst>
              <a:ext uri="{FF2B5EF4-FFF2-40B4-BE49-F238E27FC236}">
                <a16:creationId xmlns:a16="http://schemas.microsoft.com/office/drawing/2014/main" id="{AEDD9A26-7615-40D2-8961-7A7A402C6935}"/>
              </a:ext>
            </a:extLst>
          </p:cNvPr>
          <p:cNvSpPr txBox="1"/>
          <p:nvPr/>
        </p:nvSpPr>
        <p:spPr>
          <a:xfrm>
            <a:off x="8043765" y="2205478"/>
            <a:ext cx="1580241" cy="307777"/>
          </a:xfrm>
          <a:prstGeom prst="rect">
            <a:avLst/>
          </a:prstGeom>
          <a:noFill/>
        </p:spPr>
        <p:txBody>
          <a:bodyPr wrap="none" rtlCol="0">
            <a:spAutoFit/>
          </a:bodyPr>
          <a:lstStyle/>
          <a:p>
            <a:r>
              <a:rPr lang="en-US" sz="1400" b="1" i="1" u="sng" dirty="0"/>
              <a:t>Strategy Focus Area</a:t>
            </a:r>
          </a:p>
        </p:txBody>
      </p:sp>
    </p:spTree>
    <p:extLst>
      <p:ext uri="{BB962C8B-B14F-4D97-AF65-F5344CB8AC3E}">
        <p14:creationId xmlns:p14="http://schemas.microsoft.com/office/powerpoint/2010/main" val="102998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7515-8A84-4CC2-B505-FB4AD5F0C452}"/>
              </a:ext>
            </a:extLst>
          </p:cNvPr>
          <p:cNvSpPr>
            <a:spLocks noGrp="1"/>
          </p:cNvSpPr>
          <p:nvPr>
            <p:ph type="title"/>
          </p:nvPr>
        </p:nvSpPr>
        <p:spPr/>
        <p:txBody>
          <a:bodyPr/>
          <a:lstStyle/>
          <a:p>
            <a:r>
              <a:rPr lang="en-US" dirty="0"/>
              <a:t>Results-Based </a:t>
            </a:r>
            <a:r>
              <a:rPr lang="en-US" dirty="0" err="1"/>
              <a:t>Accountability</a:t>
            </a:r>
            <a:r>
              <a:rPr lang="en-US" baseline="30000" dirty="0" err="1"/>
              <a:t>TM</a:t>
            </a:r>
            <a:r>
              <a:rPr lang="en-US" dirty="0"/>
              <a:t> Planning Process </a:t>
            </a:r>
          </a:p>
        </p:txBody>
      </p:sp>
      <p:pic>
        <p:nvPicPr>
          <p:cNvPr id="7" name="Content Placeholder 6" descr="A group of people in a room&#10;&#10;Description automatically generated">
            <a:extLst>
              <a:ext uri="{FF2B5EF4-FFF2-40B4-BE49-F238E27FC236}">
                <a16:creationId xmlns:a16="http://schemas.microsoft.com/office/drawing/2014/main" id="{ADCA9709-114B-476B-A650-7ACCE77305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9409" y="1901003"/>
            <a:ext cx="5414433" cy="4060825"/>
          </a:xfrm>
        </p:spPr>
      </p:pic>
      <p:pic>
        <p:nvPicPr>
          <p:cNvPr id="11" name="Picture 10" descr="Text, letter&#10;&#10;Description automatically generated">
            <a:extLst>
              <a:ext uri="{FF2B5EF4-FFF2-40B4-BE49-F238E27FC236}">
                <a16:creationId xmlns:a16="http://schemas.microsoft.com/office/drawing/2014/main" id="{6CA28D1B-BE57-4545-ABE9-D1EA79BD7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113" y="1027906"/>
            <a:ext cx="3705327" cy="4940436"/>
          </a:xfrm>
          <a:prstGeom prst="rect">
            <a:avLst/>
          </a:prstGeom>
        </p:spPr>
      </p:pic>
    </p:spTree>
    <p:extLst>
      <p:ext uri="{BB962C8B-B14F-4D97-AF65-F5344CB8AC3E}">
        <p14:creationId xmlns:p14="http://schemas.microsoft.com/office/powerpoint/2010/main" val="180888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F8A02-1D61-4572-B2A8-CE77D9054437}"/>
              </a:ext>
            </a:extLst>
          </p:cNvPr>
          <p:cNvPicPr>
            <a:picLocks noChangeAspect="1"/>
          </p:cNvPicPr>
          <p:nvPr/>
        </p:nvPicPr>
        <p:blipFill>
          <a:blip r:embed="rId3"/>
          <a:stretch>
            <a:fillRect/>
          </a:stretch>
        </p:blipFill>
        <p:spPr>
          <a:xfrm>
            <a:off x="7569468" y="1192775"/>
            <a:ext cx="4612105" cy="3753647"/>
          </a:xfrm>
          <a:prstGeom prst="rect">
            <a:avLst/>
          </a:prstGeom>
        </p:spPr>
      </p:pic>
      <p:sp>
        <p:nvSpPr>
          <p:cNvPr id="2" name="Title 1">
            <a:extLst>
              <a:ext uri="{FF2B5EF4-FFF2-40B4-BE49-F238E27FC236}">
                <a16:creationId xmlns:a16="http://schemas.microsoft.com/office/drawing/2014/main" id="{8D2A6851-AE59-4ADD-89B7-AD41E45EA12C}"/>
              </a:ext>
            </a:extLst>
          </p:cNvPr>
          <p:cNvSpPr>
            <a:spLocks noGrp="1"/>
          </p:cNvSpPr>
          <p:nvPr>
            <p:ph type="title"/>
          </p:nvPr>
        </p:nvSpPr>
        <p:spPr/>
        <p:txBody>
          <a:bodyPr/>
          <a:lstStyle/>
          <a:p>
            <a:r>
              <a:rPr lang="en-US" dirty="0"/>
              <a:t>Process Outcomes </a:t>
            </a:r>
          </a:p>
        </p:txBody>
      </p:sp>
      <p:sp>
        <p:nvSpPr>
          <p:cNvPr id="5" name="Content Placeholder 4">
            <a:extLst>
              <a:ext uri="{FF2B5EF4-FFF2-40B4-BE49-F238E27FC236}">
                <a16:creationId xmlns:a16="http://schemas.microsoft.com/office/drawing/2014/main" id="{5B20F166-7E83-4155-8564-9180A08F6810}"/>
              </a:ext>
            </a:extLst>
          </p:cNvPr>
          <p:cNvSpPr>
            <a:spLocks noGrp="1"/>
          </p:cNvSpPr>
          <p:nvPr>
            <p:ph sz="quarter" idx="1"/>
          </p:nvPr>
        </p:nvSpPr>
        <p:spPr>
          <a:xfrm>
            <a:off x="838200" y="1437554"/>
            <a:ext cx="7559040" cy="5133109"/>
          </a:xfrm>
        </p:spPr>
        <p:txBody>
          <a:bodyPr/>
          <a:lstStyle/>
          <a:p>
            <a:r>
              <a:rPr lang="en-US" dirty="0"/>
              <a:t>Strategic Action Plan 	</a:t>
            </a:r>
          </a:p>
          <a:p>
            <a:pPr lvl="2"/>
            <a:r>
              <a:rPr lang="en-US" dirty="0"/>
              <a:t>Different strategic areas selected from community inputs through a process of Substance Use Group discussion and voting and action groups formed around them</a:t>
            </a:r>
          </a:p>
          <a:p>
            <a:pPr lvl="2"/>
            <a:r>
              <a:rPr lang="en-US" dirty="0"/>
              <a:t>Action groups began identifying metrics to track to identify success and forward motion</a:t>
            </a:r>
          </a:p>
          <a:p>
            <a:pPr marL="914400" lvl="2" indent="0">
              <a:buNone/>
            </a:pPr>
            <a:endParaRPr lang="en-US" dirty="0"/>
          </a:p>
          <a:p>
            <a:r>
              <a:rPr lang="en-US" dirty="0"/>
              <a:t>Collaborative Partners Leveraging Strengths </a:t>
            </a:r>
          </a:p>
          <a:p>
            <a:pPr lvl="2"/>
            <a:r>
              <a:rPr lang="en-US" dirty="0"/>
              <a:t>Facilitation and Results-Based Accountability (RBA) from NCCHW</a:t>
            </a:r>
          </a:p>
          <a:p>
            <a:pPr lvl="2"/>
            <a:r>
              <a:rPr lang="en-US" dirty="0"/>
              <a:t>Data collection, analysis and support from NCIPH</a:t>
            </a:r>
          </a:p>
          <a:p>
            <a:pPr lvl="2"/>
            <a:r>
              <a:rPr lang="en-US" dirty="0"/>
              <a:t>Coordination and facilitation of Workgroup by Rural Forward NC</a:t>
            </a:r>
          </a:p>
          <a:p>
            <a:endParaRPr lang="en-US" dirty="0"/>
          </a:p>
        </p:txBody>
      </p:sp>
    </p:spTree>
    <p:extLst>
      <p:ext uri="{BB962C8B-B14F-4D97-AF65-F5344CB8AC3E}">
        <p14:creationId xmlns:p14="http://schemas.microsoft.com/office/powerpoint/2010/main" val="2550857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B1EFC80-2EA3-40C3-9048-1CBF2C4CD0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64754">
            <a:off x="-708886" y="3389330"/>
            <a:ext cx="13586213" cy="2352722"/>
          </a:xfrm>
          <a:prstGeom prst="rect">
            <a:avLst/>
          </a:prstGeom>
        </p:spPr>
      </p:pic>
      <p:pic>
        <p:nvPicPr>
          <p:cNvPr id="42" name="Graphic 41" descr="Marker">
            <a:extLst>
              <a:ext uri="{FF2B5EF4-FFF2-40B4-BE49-F238E27FC236}">
                <a16:creationId xmlns:a16="http://schemas.microsoft.com/office/drawing/2014/main" id="{654D89EA-9DB2-410D-886A-3ED74096A1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07" y="2835917"/>
            <a:ext cx="914400" cy="914400"/>
          </a:xfrm>
          <a:prstGeom prst="rect">
            <a:avLst/>
          </a:prstGeom>
        </p:spPr>
      </p:pic>
      <p:pic>
        <p:nvPicPr>
          <p:cNvPr id="43" name="Graphic 42" descr="Marker">
            <a:extLst>
              <a:ext uri="{FF2B5EF4-FFF2-40B4-BE49-F238E27FC236}">
                <a16:creationId xmlns:a16="http://schemas.microsoft.com/office/drawing/2014/main" id="{4FCA2E06-7AC2-40D0-B123-2E0DDDD42F1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4929589" y="3181612"/>
            <a:ext cx="914400" cy="914400"/>
          </a:xfrm>
          <a:prstGeom prst="rect">
            <a:avLst/>
          </a:prstGeom>
        </p:spPr>
      </p:pic>
      <p:pic>
        <p:nvPicPr>
          <p:cNvPr id="44" name="Graphic 43" descr="Marker">
            <a:extLst>
              <a:ext uri="{FF2B5EF4-FFF2-40B4-BE49-F238E27FC236}">
                <a16:creationId xmlns:a16="http://schemas.microsoft.com/office/drawing/2014/main" id="{2649B0BD-D721-4678-A326-8E1D8EBE8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4095" y="2431632"/>
            <a:ext cx="914400" cy="914400"/>
          </a:xfrm>
          <a:prstGeom prst="rect">
            <a:avLst/>
          </a:prstGeom>
        </p:spPr>
      </p:pic>
      <p:pic>
        <p:nvPicPr>
          <p:cNvPr id="46" name="Graphic 45" descr="Marker">
            <a:extLst>
              <a:ext uri="{FF2B5EF4-FFF2-40B4-BE49-F238E27FC236}">
                <a16:creationId xmlns:a16="http://schemas.microsoft.com/office/drawing/2014/main" id="{F8883EC0-D50D-4464-9A49-3937CFDF8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92861" y="4075632"/>
            <a:ext cx="1120912" cy="1120912"/>
          </a:xfrm>
          <a:prstGeom prst="rect">
            <a:avLst/>
          </a:prstGeom>
        </p:spPr>
      </p:pic>
      <p:pic>
        <p:nvPicPr>
          <p:cNvPr id="47" name="Graphic 46" descr="Marker">
            <a:extLst>
              <a:ext uri="{FF2B5EF4-FFF2-40B4-BE49-F238E27FC236}">
                <a16:creationId xmlns:a16="http://schemas.microsoft.com/office/drawing/2014/main" id="{536AD948-4AA7-4E4A-8E94-93BA9E81F0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51202" y="5562600"/>
            <a:ext cx="1036862" cy="1036862"/>
          </a:xfrm>
          <a:prstGeom prst="rect">
            <a:avLst/>
          </a:prstGeom>
        </p:spPr>
      </p:pic>
      <p:sp>
        <p:nvSpPr>
          <p:cNvPr id="34" name="Flowchart: Alternate Process 33">
            <a:extLst>
              <a:ext uri="{FF2B5EF4-FFF2-40B4-BE49-F238E27FC236}">
                <a16:creationId xmlns:a16="http://schemas.microsoft.com/office/drawing/2014/main" id="{9979F587-EFC2-4692-80CA-04D49AC2829E}"/>
              </a:ext>
            </a:extLst>
          </p:cNvPr>
          <p:cNvSpPr/>
          <p:nvPr/>
        </p:nvSpPr>
        <p:spPr>
          <a:xfrm>
            <a:off x="41181" y="3685729"/>
            <a:ext cx="3026871" cy="1211123"/>
          </a:xfrm>
          <a:prstGeom prst="flowChartAlternateProcess">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cs typeface="Calibri" panose="020F0502020204030204" pitchFamily="34" charset="0"/>
              </a:rPr>
              <a:t>1. Community Inputs </a:t>
            </a:r>
          </a:p>
          <a:p>
            <a:pPr marL="347663"/>
            <a:r>
              <a:rPr lang="en-US" sz="1200" dirty="0">
                <a:solidFill>
                  <a:schemeClr val="bg1"/>
                </a:solidFill>
                <a:cs typeface="Calibri" panose="020F0502020204030204" pitchFamily="34" charset="0"/>
              </a:rPr>
              <a:t>Review existing recommendations, evidence-based strategies and facilitate RBA community input exercise</a:t>
            </a:r>
          </a:p>
        </p:txBody>
      </p:sp>
      <p:sp>
        <p:nvSpPr>
          <p:cNvPr id="35" name="Flowchart: Alternate Process 34">
            <a:extLst>
              <a:ext uri="{FF2B5EF4-FFF2-40B4-BE49-F238E27FC236}">
                <a16:creationId xmlns:a16="http://schemas.microsoft.com/office/drawing/2014/main" id="{4A5D59F6-B3D9-4146-AE33-C940FC721917}"/>
              </a:ext>
            </a:extLst>
          </p:cNvPr>
          <p:cNvSpPr/>
          <p:nvPr/>
        </p:nvSpPr>
        <p:spPr>
          <a:xfrm>
            <a:off x="1187532" y="1441033"/>
            <a:ext cx="2848274" cy="990599"/>
          </a:xfrm>
          <a:prstGeom prst="flowChartAlternateProcess">
            <a:avLst/>
          </a:prstGeom>
          <a:solidFill>
            <a:schemeClr val="accent2"/>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b="1" dirty="0">
                <a:solidFill>
                  <a:schemeClr val="bg1"/>
                </a:solidFill>
              </a:rPr>
              <a:t>2. Focus Area Validation </a:t>
            </a:r>
          </a:p>
          <a:p>
            <a:pPr marL="344488"/>
            <a:r>
              <a:rPr lang="en-US" sz="1200" dirty="0">
                <a:solidFill>
                  <a:schemeClr val="bg1"/>
                </a:solidFill>
              </a:rPr>
              <a:t>Present Strategic Directions to workgroup for feedback and validation </a:t>
            </a:r>
          </a:p>
        </p:txBody>
      </p:sp>
      <p:sp>
        <p:nvSpPr>
          <p:cNvPr id="36" name="Flowchart: Alternate Process 35">
            <a:extLst>
              <a:ext uri="{FF2B5EF4-FFF2-40B4-BE49-F238E27FC236}">
                <a16:creationId xmlns:a16="http://schemas.microsoft.com/office/drawing/2014/main" id="{4E56B952-6758-4A70-929B-81E67671FDC0}"/>
              </a:ext>
            </a:extLst>
          </p:cNvPr>
          <p:cNvSpPr/>
          <p:nvPr/>
        </p:nvSpPr>
        <p:spPr>
          <a:xfrm>
            <a:off x="4109811" y="2167442"/>
            <a:ext cx="3281258" cy="1014170"/>
          </a:xfrm>
          <a:prstGeom prst="flowChartAlternateProcess">
            <a:avLst/>
          </a:prstGeom>
          <a:solidFill>
            <a:schemeClr val="accent2"/>
          </a:solidFill>
          <a:ln w="3810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b="1" dirty="0">
                <a:solidFill>
                  <a:schemeClr val="bg1"/>
                </a:solidFill>
              </a:rPr>
              <a:t>3. Strategy Prioritization </a:t>
            </a:r>
          </a:p>
          <a:p>
            <a:pPr marL="344488"/>
            <a:r>
              <a:rPr lang="en-US" sz="1200" dirty="0">
                <a:solidFill>
                  <a:schemeClr val="bg1"/>
                </a:solidFill>
                <a:latin typeface="Calibri" panose="020F0502020204030204" pitchFamily="34" charset="0"/>
                <a:cs typeface="Calibri" panose="020F0502020204030204" pitchFamily="34" charset="0"/>
              </a:rPr>
              <a:t>Ranking strategies by feasibility and impact to select priority strategies </a:t>
            </a:r>
            <a:endParaRPr lang="en-US" sz="1200" dirty="0">
              <a:solidFill>
                <a:schemeClr val="bg1"/>
              </a:solidFill>
            </a:endParaRPr>
          </a:p>
        </p:txBody>
      </p:sp>
      <p:sp>
        <p:nvSpPr>
          <p:cNvPr id="37" name="Flowchart: Alternate Process 36">
            <a:extLst>
              <a:ext uri="{FF2B5EF4-FFF2-40B4-BE49-F238E27FC236}">
                <a16:creationId xmlns:a16="http://schemas.microsoft.com/office/drawing/2014/main" id="{638CCFFD-11DF-4470-8933-D8409BAFD10A}"/>
              </a:ext>
            </a:extLst>
          </p:cNvPr>
          <p:cNvSpPr/>
          <p:nvPr/>
        </p:nvSpPr>
        <p:spPr>
          <a:xfrm>
            <a:off x="7797393" y="2441487"/>
            <a:ext cx="2633514" cy="1704354"/>
          </a:xfrm>
          <a:prstGeom prst="flowChartAlternateProcess">
            <a:avLst/>
          </a:prstGeom>
          <a:solidFill>
            <a:schemeClr val="accent2"/>
          </a:solidFill>
          <a:ln w="190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b="1" dirty="0">
                <a:solidFill>
                  <a:schemeClr val="bg1"/>
                </a:solidFill>
              </a:rPr>
              <a:t>5. Action Planning </a:t>
            </a:r>
          </a:p>
          <a:p>
            <a:endParaRPr lang="en-US" sz="1200" b="1" dirty="0">
              <a:solidFill>
                <a:schemeClr val="bg1"/>
              </a:solidFill>
            </a:endParaRPr>
          </a:p>
          <a:p>
            <a:r>
              <a:rPr lang="en-US" sz="1200" dirty="0">
                <a:solidFill>
                  <a:schemeClr val="bg1"/>
                </a:solidFill>
              </a:rPr>
              <a:t>Groups develop action plans for 1-2 strategies to begin harnessing collective resources and “diving deeper” into. </a:t>
            </a:r>
          </a:p>
          <a:p>
            <a:pPr algn="ctr"/>
            <a:endParaRPr lang="en-US" sz="1200" b="1" dirty="0">
              <a:solidFill>
                <a:schemeClr val="bg1"/>
              </a:solidFill>
            </a:endParaRPr>
          </a:p>
        </p:txBody>
      </p:sp>
      <p:sp>
        <p:nvSpPr>
          <p:cNvPr id="41" name="Flowchart: Alternate Process 40">
            <a:extLst>
              <a:ext uri="{FF2B5EF4-FFF2-40B4-BE49-F238E27FC236}">
                <a16:creationId xmlns:a16="http://schemas.microsoft.com/office/drawing/2014/main" id="{682B1287-2BBC-4A89-B78C-30FE86D58ECE}"/>
              </a:ext>
            </a:extLst>
          </p:cNvPr>
          <p:cNvSpPr/>
          <p:nvPr/>
        </p:nvSpPr>
        <p:spPr>
          <a:xfrm>
            <a:off x="4429577" y="4931788"/>
            <a:ext cx="3071732" cy="914399"/>
          </a:xfrm>
          <a:prstGeom prst="flowChartAlternateProcess">
            <a:avLst/>
          </a:prstGeom>
          <a:solidFill>
            <a:schemeClr val="accent2"/>
          </a:solidFill>
          <a:ln w="3810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b="1" dirty="0">
                <a:solidFill>
                  <a:schemeClr val="bg1"/>
                </a:solidFill>
              </a:rPr>
              <a:t>4. Strategy Priority Validation </a:t>
            </a:r>
          </a:p>
          <a:p>
            <a:pPr marL="344488"/>
            <a:r>
              <a:rPr lang="en-US" sz="1200" dirty="0">
                <a:solidFill>
                  <a:schemeClr val="bg1"/>
                </a:solidFill>
              </a:rPr>
              <a:t>Review outcomes from Strategy Prioritization for validation and feedback </a:t>
            </a:r>
          </a:p>
        </p:txBody>
      </p:sp>
      <p:pic>
        <p:nvPicPr>
          <p:cNvPr id="50" name="Graphic 49" descr="Marker">
            <a:extLst>
              <a:ext uri="{FF2B5EF4-FFF2-40B4-BE49-F238E27FC236}">
                <a16:creationId xmlns:a16="http://schemas.microsoft.com/office/drawing/2014/main" id="{C9A5B1BB-67B4-4D62-A5C5-338E7106099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5995356" y="4006798"/>
            <a:ext cx="914400" cy="914400"/>
          </a:xfrm>
          <a:prstGeom prst="rect">
            <a:avLst/>
          </a:prstGeom>
        </p:spPr>
      </p:pic>
      <p:sp>
        <p:nvSpPr>
          <p:cNvPr id="52" name="Flowchart: Alternate Process 51">
            <a:extLst>
              <a:ext uri="{FF2B5EF4-FFF2-40B4-BE49-F238E27FC236}">
                <a16:creationId xmlns:a16="http://schemas.microsoft.com/office/drawing/2014/main" id="{57538D70-FBF1-4826-B857-10E8BBDF60BE}"/>
              </a:ext>
            </a:extLst>
          </p:cNvPr>
          <p:cNvSpPr/>
          <p:nvPr/>
        </p:nvSpPr>
        <p:spPr>
          <a:xfrm>
            <a:off x="9285133" y="4226616"/>
            <a:ext cx="2795250" cy="1389164"/>
          </a:xfrm>
          <a:prstGeom prst="flowChartAlternateProcess">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b="1" dirty="0"/>
              <a:t>6. Performance Measures </a:t>
            </a:r>
          </a:p>
          <a:p>
            <a:pPr marL="344488"/>
            <a:r>
              <a:rPr lang="en-US" sz="1200" dirty="0"/>
              <a:t>Select metrics for the action steps developed to choose ways to measure success. </a:t>
            </a:r>
          </a:p>
        </p:txBody>
      </p:sp>
      <p:sp>
        <p:nvSpPr>
          <p:cNvPr id="19" name="Title 1">
            <a:extLst>
              <a:ext uri="{FF2B5EF4-FFF2-40B4-BE49-F238E27FC236}">
                <a16:creationId xmlns:a16="http://schemas.microsoft.com/office/drawing/2014/main" id="{19F66582-FBED-422F-AD26-87AD651872A1}"/>
              </a:ext>
            </a:extLst>
          </p:cNvPr>
          <p:cNvSpPr>
            <a:spLocks noGrp="1"/>
          </p:cNvSpPr>
          <p:nvPr>
            <p:ph type="title"/>
          </p:nvPr>
        </p:nvSpPr>
        <p:spPr>
          <a:xfrm>
            <a:off x="816864" y="381000"/>
            <a:ext cx="10871200" cy="990600"/>
          </a:xfrm>
        </p:spPr>
        <p:txBody>
          <a:bodyPr>
            <a:normAutofit/>
          </a:bodyPr>
          <a:lstStyle/>
          <a:p>
            <a:r>
              <a:rPr lang="en-US" sz="4400" dirty="0">
                <a:solidFill>
                  <a:schemeClr val="tx1"/>
                </a:solidFill>
                <a:latin typeface="Palatino Linotype" panose="02040502050505030304" pitchFamily="18" charset="0"/>
              </a:rPr>
              <a:t>Strategic Planning Roadmap</a:t>
            </a:r>
          </a:p>
        </p:txBody>
      </p:sp>
      <p:sp>
        <p:nvSpPr>
          <p:cNvPr id="2" name="Slide Number Placeholder 1">
            <a:extLst>
              <a:ext uri="{FF2B5EF4-FFF2-40B4-BE49-F238E27FC236}">
                <a16:creationId xmlns:a16="http://schemas.microsoft.com/office/drawing/2014/main" id="{B7CF42CF-F024-4E3F-B546-D755419C44D6}"/>
              </a:ext>
            </a:extLst>
          </p:cNvPr>
          <p:cNvSpPr>
            <a:spLocks noGrp="1"/>
          </p:cNvSpPr>
          <p:nvPr>
            <p:ph type="sldNum" sz="quarter" idx="12"/>
          </p:nvPr>
        </p:nvSpPr>
        <p:spPr/>
        <p:txBody>
          <a:bodyPr/>
          <a:lstStyle/>
          <a:p>
            <a:fld id="{DA64F31B-23FA-4075-AF7D-6228CFD12F03}" type="slidenum">
              <a:rPr lang="en-US" smtClean="0"/>
              <a:t>16</a:t>
            </a:fld>
            <a:endParaRPr lang="en-US" dirty="0"/>
          </a:p>
        </p:txBody>
      </p:sp>
    </p:spTree>
    <p:extLst>
      <p:ext uri="{BB962C8B-B14F-4D97-AF65-F5344CB8AC3E}">
        <p14:creationId xmlns:p14="http://schemas.microsoft.com/office/powerpoint/2010/main" val="1484377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A727-4A68-452D-9C4C-4E5E49931D4A}"/>
              </a:ext>
            </a:extLst>
          </p:cNvPr>
          <p:cNvSpPr>
            <a:spLocks noGrp="1"/>
          </p:cNvSpPr>
          <p:nvPr>
            <p:ph type="title"/>
          </p:nvPr>
        </p:nvSpPr>
        <p:spPr/>
        <p:txBody>
          <a:bodyPr/>
          <a:lstStyle/>
          <a:p>
            <a:r>
              <a:rPr lang="en-US" dirty="0"/>
              <a:t>COVID-19 Challenges </a:t>
            </a:r>
          </a:p>
        </p:txBody>
      </p:sp>
      <p:sp>
        <p:nvSpPr>
          <p:cNvPr id="26" name="Content Placeholder 4">
            <a:extLst>
              <a:ext uri="{FF2B5EF4-FFF2-40B4-BE49-F238E27FC236}">
                <a16:creationId xmlns:a16="http://schemas.microsoft.com/office/drawing/2014/main" id="{450CBF35-5EC7-42DB-9CEF-E742D02AC44A}"/>
              </a:ext>
            </a:extLst>
          </p:cNvPr>
          <p:cNvSpPr>
            <a:spLocks noGrp="1"/>
          </p:cNvSpPr>
          <p:nvPr>
            <p:ph sz="quarter" idx="1"/>
          </p:nvPr>
        </p:nvSpPr>
        <p:spPr>
          <a:xfrm>
            <a:off x="838200" y="1215387"/>
            <a:ext cx="10871200" cy="5133109"/>
          </a:xfrm>
        </p:spPr>
        <p:txBody>
          <a:bodyPr>
            <a:normAutofit/>
          </a:bodyPr>
          <a:lstStyle/>
          <a:p>
            <a:r>
              <a:rPr lang="en-US" dirty="0"/>
              <a:t>Challenges </a:t>
            </a:r>
          </a:p>
          <a:p>
            <a:pPr lvl="2"/>
            <a:r>
              <a:rPr lang="en-US" dirty="0"/>
              <a:t>Change to virtual meetings </a:t>
            </a:r>
          </a:p>
          <a:p>
            <a:pPr lvl="2"/>
            <a:r>
              <a:rPr lang="en-US" dirty="0"/>
              <a:t>Collaborative members responding to community needs </a:t>
            </a:r>
          </a:p>
          <a:p>
            <a:pPr lvl="4"/>
            <a:r>
              <a:rPr lang="en-US" dirty="0"/>
              <a:t>Increase in mental health and substance use needs </a:t>
            </a:r>
          </a:p>
          <a:p>
            <a:pPr lvl="4"/>
            <a:r>
              <a:rPr lang="en-US" dirty="0"/>
              <a:t>Lack of reliable internet access in some areas of the rural county </a:t>
            </a:r>
          </a:p>
          <a:p>
            <a:pPr lvl="2"/>
            <a:r>
              <a:rPr lang="en-US" dirty="0"/>
              <a:t>Rapidly changing picture of community outcomes </a:t>
            </a:r>
          </a:p>
          <a:p>
            <a:pPr lvl="4"/>
            <a:r>
              <a:rPr lang="en-US" dirty="0"/>
              <a:t>Unemployment</a:t>
            </a:r>
          </a:p>
          <a:p>
            <a:pPr lvl="4"/>
            <a:r>
              <a:rPr lang="en-US" dirty="0"/>
              <a:t>Schools closed </a:t>
            </a:r>
          </a:p>
          <a:p>
            <a:pPr lvl="4"/>
            <a:r>
              <a:rPr lang="en-US" dirty="0"/>
              <a:t>Food and nutrition needs increased</a:t>
            </a:r>
          </a:p>
          <a:p>
            <a:r>
              <a:rPr lang="en-US" dirty="0"/>
              <a:t>Collaborative Partners Leveraging Strengths </a:t>
            </a:r>
          </a:p>
          <a:p>
            <a:pPr lvl="2"/>
            <a:r>
              <a:rPr lang="en-US" dirty="0"/>
              <a:t>Partners’ varied skills and expertise allowed them to respond to coalitions changing needs as situation evolved </a:t>
            </a:r>
          </a:p>
          <a:p>
            <a:pPr lvl="2"/>
            <a:r>
              <a:rPr lang="en-US" dirty="0"/>
              <a:t>Surveyed members in September to assess members’ perspectives on how the coalition should move forward and feasibility of work for members </a:t>
            </a:r>
          </a:p>
          <a:p>
            <a:pPr lvl="4"/>
            <a:endParaRPr lang="en-US" dirty="0"/>
          </a:p>
          <a:p>
            <a:endParaRPr lang="en-US" dirty="0"/>
          </a:p>
        </p:txBody>
      </p:sp>
    </p:spTree>
    <p:extLst>
      <p:ext uri="{BB962C8B-B14F-4D97-AF65-F5344CB8AC3E}">
        <p14:creationId xmlns:p14="http://schemas.microsoft.com/office/powerpoint/2010/main" val="3353294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2BB5-EBB3-49C8-93CB-D3B0D14F651E}"/>
              </a:ext>
            </a:extLst>
          </p:cNvPr>
          <p:cNvSpPr>
            <a:spLocks noGrp="1"/>
          </p:cNvSpPr>
          <p:nvPr>
            <p:ph type="title"/>
          </p:nvPr>
        </p:nvSpPr>
        <p:spPr>
          <a:xfrm>
            <a:off x="649705" y="365125"/>
            <a:ext cx="10912641" cy="1325563"/>
          </a:xfrm>
        </p:spPr>
        <p:txBody>
          <a:bodyPr/>
          <a:lstStyle/>
          <a:p>
            <a:r>
              <a:rPr lang="en-US" dirty="0"/>
              <a:t>Survey: Pulse-check and Moving Forward</a:t>
            </a:r>
          </a:p>
        </p:txBody>
      </p:sp>
      <p:sp>
        <p:nvSpPr>
          <p:cNvPr id="3" name="Content Placeholder 2">
            <a:extLst>
              <a:ext uri="{FF2B5EF4-FFF2-40B4-BE49-F238E27FC236}">
                <a16:creationId xmlns:a16="http://schemas.microsoft.com/office/drawing/2014/main" id="{CE7FFF72-46B2-45DB-A225-E08C7C83607E}"/>
              </a:ext>
            </a:extLst>
          </p:cNvPr>
          <p:cNvSpPr>
            <a:spLocks noGrp="1"/>
          </p:cNvSpPr>
          <p:nvPr>
            <p:ph idx="1"/>
          </p:nvPr>
        </p:nvSpPr>
        <p:spPr>
          <a:xfrm>
            <a:off x="629654" y="1501775"/>
            <a:ext cx="10515600" cy="4060825"/>
          </a:xfrm>
        </p:spPr>
        <p:txBody>
          <a:bodyPr>
            <a:normAutofit/>
          </a:bodyPr>
          <a:lstStyle/>
          <a:p>
            <a:r>
              <a:rPr lang="en-US" dirty="0"/>
              <a:t>Six-months into the COVID-19 pandemic, the TA team conducted a survey of the workgroup to:</a:t>
            </a:r>
          </a:p>
          <a:p>
            <a:pPr lvl="1"/>
            <a:r>
              <a:rPr lang="en-US" b="1" dirty="0"/>
              <a:t>Build understanding </a:t>
            </a:r>
            <a:r>
              <a:rPr lang="en-US" dirty="0"/>
              <a:t>of the workgroup members’ experiences, and perceived strengths, opportunities and priorities</a:t>
            </a:r>
          </a:p>
          <a:p>
            <a:pPr lvl="1"/>
            <a:r>
              <a:rPr lang="en-US" dirty="0"/>
              <a:t>Help the workgroup and leadership team decide next steps and </a:t>
            </a:r>
            <a:r>
              <a:rPr lang="en-US" b="1" dirty="0"/>
              <a:t>where to channel energy </a:t>
            </a:r>
            <a:r>
              <a:rPr lang="en-US" dirty="0"/>
              <a:t>over the next year and beyond</a:t>
            </a:r>
          </a:p>
          <a:p>
            <a:pPr lvl="1"/>
            <a:r>
              <a:rPr lang="en-US" b="1" dirty="0"/>
              <a:t>Drive internal improvement planning </a:t>
            </a:r>
            <a:r>
              <a:rPr lang="en-US" dirty="0"/>
              <a:t>related to communication, functioning, member experience, resources, group effectiveness, etc. </a:t>
            </a:r>
          </a:p>
          <a:p>
            <a:pPr lvl="1"/>
            <a:r>
              <a:rPr lang="en-US" dirty="0"/>
              <a:t>Provide </a:t>
            </a:r>
            <a:r>
              <a:rPr lang="en-US" b="1" dirty="0"/>
              <a:t>direction to TA team </a:t>
            </a:r>
            <a:r>
              <a:rPr lang="en-US" dirty="0"/>
              <a:t>for how we could best support the work group in growing and moving forward</a:t>
            </a:r>
          </a:p>
          <a:p>
            <a:pPr lvl="1"/>
            <a:endParaRPr lang="en-US" dirty="0"/>
          </a:p>
        </p:txBody>
      </p:sp>
    </p:spTree>
    <p:extLst>
      <p:ext uri="{BB962C8B-B14F-4D97-AF65-F5344CB8AC3E}">
        <p14:creationId xmlns:p14="http://schemas.microsoft.com/office/powerpoint/2010/main" val="3104110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A6B8-382D-45E9-AC50-6875F7778DDB}"/>
              </a:ext>
            </a:extLst>
          </p:cNvPr>
          <p:cNvSpPr>
            <a:spLocks noGrp="1"/>
          </p:cNvSpPr>
          <p:nvPr>
            <p:ph type="title"/>
          </p:nvPr>
        </p:nvSpPr>
        <p:spPr/>
        <p:txBody>
          <a:bodyPr/>
          <a:lstStyle/>
          <a:p>
            <a:r>
              <a:rPr lang="en-US" dirty="0"/>
              <a:t>Survey Results  </a:t>
            </a:r>
          </a:p>
        </p:txBody>
      </p:sp>
      <p:sp>
        <p:nvSpPr>
          <p:cNvPr id="3" name="Content Placeholder 2">
            <a:extLst>
              <a:ext uri="{FF2B5EF4-FFF2-40B4-BE49-F238E27FC236}">
                <a16:creationId xmlns:a16="http://schemas.microsoft.com/office/drawing/2014/main" id="{612FE75D-9DFA-4BCA-8829-E87924AEBCA2}"/>
              </a:ext>
            </a:extLst>
          </p:cNvPr>
          <p:cNvSpPr>
            <a:spLocks noGrp="1"/>
          </p:cNvSpPr>
          <p:nvPr>
            <p:ph idx="1"/>
          </p:nvPr>
        </p:nvSpPr>
        <p:spPr>
          <a:xfrm>
            <a:off x="838200" y="1825625"/>
            <a:ext cx="4691743" cy="4060825"/>
          </a:xfrm>
        </p:spPr>
        <p:txBody>
          <a:bodyPr/>
          <a:lstStyle/>
          <a:p>
            <a:r>
              <a:rPr lang="en-US" dirty="0"/>
              <a:t>Future directions</a:t>
            </a:r>
          </a:p>
          <a:p>
            <a:pPr lvl="1"/>
            <a:r>
              <a:rPr lang="en-US" dirty="0"/>
              <a:t>Racial equity awareness</a:t>
            </a:r>
          </a:p>
          <a:p>
            <a:pPr lvl="1"/>
            <a:r>
              <a:rPr lang="en-US" dirty="0"/>
              <a:t>Address resource gaps in community </a:t>
            </a:r>
          </a:p>
          <a:p>
            <a:pPr lvl="1"/>
            <a:r>
              <a:rPr lang="en-US" dirty="0"/>
              <a:t>Trainings on best practices for substance misuse work</a:t>
            </a:r>
          </a:p>
          <a:p>
            <a:pPr lvl="1"/>
            <a:r>
              <a:rPr lang="en-US" dirty="0"/>
              <a:t>Building and strengthening the workgroup network for program implementation </a:t>
            </a:r>
          </a:p>
          <a:p>
            <a:endParaRPr lang="en-US" dirty="0"/>
          </a:p>
        </p:txBody>
      </p:sp>
      <p:pic>
        <p:nvPicPr>
          <p:cNvPr id="4" name="Picture 3">
            <a:extLst>
              <a:ext uri="{FF2B5EF4-FFF2-40B4-BE49-F238E27FC236}">
                <a16:creationId xmlns:a16="http://schemas.microsoft.com/office/drawing/2014/main" id="{5AFC6B00-778B-448F-A63C-ADE84413D157}"/>
              </a:ext>
            </a:extLst>
          </p:cNvPr>
          <p:cNvPicPr>
            <a:picLocks noChangeAspect="1"/>
          </p:cNvPicPr>
          <p:nvPr/>
        </p:nvPicPr>
        <p:blipFill>
          <a:blip r:embed="rId3"/>
          <a:stretch>
            <a:fillRect/>
          </a:stretch>
        </p:blipFill>
        <p:spPr>
          <a:xfrm>
            <a:off x="5327073" y="874446"/>
            <a:ext cx="6864927" cy="5012004"/>
          </a:xfrm>
          <a:prstGeom prst="rect">
            <a:avLst/>
          </a:prstGeom>
        </p:spPr>
      </p:pic>
    </p:spTree>
    <p:extLst>
      <p:ext uri="{BB962C8B-B14F-4D97-AF65-F5344CB8AC3E}">
        <p14:creationId xmlns:p14="http://schemas.microsoft.com/office/powerpoint/2010/main" val="1139816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2A4C-F196-44B2-A1D3-0A4A84255FC8}"/>
              </a:ext>
            </a:extLst>
          </p:cNvPr>
          <p:cNvSpPr>
            <a:spLocks noGrp="1"/>
          </p:cNvSpPr>
          <p:nvPr>
            <p:ph type="title"/>
          </p:nvPr>
        </p:nvSpPr>
        <p:spPr/>
        <p:txBody>
          <a:bodyPr>
            <a:normAutofit/>
          </a:bodyPr>
          <a:lstStyle/>
          <a:p>
            <a:r>
              <a:rPr lang="en-US" sz="6000" b="1" dirty="0">
                <a:effectLst/>
                <a:latin typeface="Calibri" panose="020F0502020204030204" pitchFamily="34" charset="0"/>
                <a:ea typeface="Calibri" panose="020F0502020204030204" pitchFamily="34" charset="0"/>
                <a:cs typeface="Times New Roman" panose="02020603050405020304" pitchFamily="18" charset="0"/>
              </a:rPr>
              <a:t>Leveraging Cross-institutional Academic Collaboration to Build Collective Impact</a:t>
            </a:r>
            <a:endParaRPr lang="en-US" sz="9600" dirty="0"/>
          </a:p>
        </p:txBody>
      </p:sp>
      <p:sp>
        <p:nvSpPr>
          <p:cNvPr id="3" name="Text Placeholder 2">
            <a:extLst>
              <a:ext uri="{FF2B5EF4-FFF2-40B4-BE49-F238E27FC236}">
                <a16:creationId xmlns:a16="http://schemas.microsoft.com/office/drawing/2014/main" id="{71D4E9F0-C073-477F-8BFB-D1AEEC530870}"/>
              </a:ext>
            </a:extLst>
          </p:cNvPr>
          <p:cNvSpPr>
            <a:spLocks noGrp="1"/>
          </p:cNvSpPr>
          <p:nvPr>
            <p:ph type="body" idx="1"/>
          </p:nvPr>
        </p:nvSpPr>
        <p:spPr>
          <a:xfrm>
            <a:off x="1676400" y="5211766"/>
            <a:ext cx="10515600" cy="1500187"/>
          </a:xfrm>
        </p:spPr>
        <p:txBody>
          <a:bodyPr numCol="2">
            <a:normAutofit/>
          </a:bodyPr>
          <a:lstStyle/>
          <a:p>
            <a:r>
              <a:rPr lang="en-US" dirty="0"/>
              <a:t>Erin Magee, MSW, MPH</a:t>
            </a:r>
          </a:p>
          <a:p>
            <a:r>
              <a:rPr lang="en-US" dirty="0"/>
              <a:t>Emma Olson, MSW, MPH</a:t>
            </a:r>
          </a:p>
          <a:p>
            <a:endParaRPr lang="en-US" dirty="0"/>
          </a:p>
          <a:p>
            <a:r>
              <a:rPr lang="en-US" dirty="0"/>
              <a:t>Kathryn Gaasch, MEM</a:t>
            </a:r>
          </a:p>
          <a:p>
            <a:r>
              <a:rPr lang="en-US" dirty="0"/>
              <a:t>John Wallace, PhD, MSPH</a:t>
            </a:r>
          </a:p>
        </p:txBody>
      </p:sp>
      <p:sp>
        <p:nvSpPr>
          <p:cNvPr id="4" name="TextBox 3">
            <a:extLst>
              <a:ext uri="{FF2B5EF4-FFF2-40B4-BE49-F238E27FC236}">
                <a16:creationId xmlns:a16="http://schemas.microsoft.com/office/drawing/2014/main" id="{25CF6305-FBB6-43ED-B9CD-C59CB7AA4DB1}"/>
              </a:ext>
            </a:extLst>
          </p:cNvPr>
          <p:cNvSpPr txBox="1"/>
          <p:nvPr/>
        </p:nvSpPr>
        <p:spPr>
          <a:xfrm>
            <a:off x="965200" y="4079878"/>
            <a:ext cx="9207500" cy="584775"/>
          </a:xfrm>
          <a:prstGeom prst="rect">
            <a:avLst/>
          </a:prstGeom>
          <a:noFill/>
        </p:spPr>
        <p:txBody>
          <a:bodyPr wrap="square" rtlCol="0">
            <a:spAutoFit/>
          </a:bodyPr>
          <a:lstStyle/>
          <a:p>
            <a:r>
              <a:rPr lang="en-US" sz="3200" i="1" dirty="0">
                <a:effectLst/>
                <a:latin typeface="Calibri" panose="020F0502020204030204" pitchFamily="34" charset="0"/>
                <a:ea typeface="Calibri" panose="020F0502020204030204" pitchFamily="34" charset="0"/>
                <a:cs typeface="Times New Roman" panose="02020603050405020304" pitchFamily="18" charset="0"/>
              </a:rPr>
              <a:t>within a Community-based Substance Misuse Coalition</a:t>
            </a:r>
            <a:endParaRPr lang="en-US" sz="3200" i="1" dirty="0"/>
          </a:p>
        </p:txBody>
      </p:sp>
    </p:spTree>
    <p:extLst>
      <p:ext uri="{BB962C8B-B14F-4D97-AF65-F5344CB8AC3E}">
        <p14:creationId xmlns:p14="http://schemas.microsoft.com/office/powerpoint/2010/main" val="348823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4B76-BB2D-49DD-9F1B-85A9E607D599}"/>
              </a:ext>
            </a:extLst>
          </p:cNvPr>
          <p:cNvSpPr>
            <a:spLocks noGrp="1"/>
          </p:cNvSpPr>
          <p:nvPr>
            <p:ph type="title"/>
          </p:nvPr>
        </p:nvSpPr>
        <p:spPr/>
        <p:txBody>
          <a:bodyPr/>
          <a:lstStyle/>
          <a:p>
            <a:r>
              <a:rPr lang="en-US" dirty="0"/>
              <a:t>Key Takeaways: Community Work </a:t>
            </a:r>
          </a:p>
        </p:txBody>
      </p:sp>
      <p:sp>
        <p:nvSpPr>
          <p:cNvPr id="4" name="Content Placeholder 3">
            <a:extLst>
              <a:ext uri="{FF2B5EF4-FFF2-40B4-BE49-F238E27FC236}">
                <a16:creationId xmlns:a16="http://schemas.microsoft.com/office/drawing/2014/main" id="{45A1FA8F-CA7F-4ACB-90BE-E6B3F8AB3028}"/>
              </a:ext>
            </a:extLst>
          </p:cNvPr>
          <p:cNvSpPr>
            <a:spLocks noGrp="1"/>
          </p:cNvSpPr>
          <p:nvPr>
            <p:ph idx="1"/>
          </p:nvPr>
        </p:nvSpPr>
        <p:spPr>
          <a:xfrm>
            <a:off x="838200" y="1501775"/>
            <a:ext cx="10515600" cy="4060825"/>
          </a:xfrm>
        </p:spPr>
        <p:txBody>
          <a:bodyPr>
            <a:normAutofit/>
          </a:bodyPr>
          <a:lstStyle/>
          <a:p>
            <a:r>
              <a:rPr lang="en-US" b="1" dirty="0"/>
              <a:t>Prioritizing action steps</a:t>
            </a:r>
            <a:r>
              <a:rPr lang="en-US" dirty="0"/>
              <a:t>: The challenge and need to balance a sense of overall urgency in the work with meeting the needs of a community in crisis and preventing burnout among providers </a:t>
            </a:r>
          </a:p>
          <a:p>
            <a:r>
              <a:rPr lang="en-US" b="1" dirty="0"/>
              <a:t>Processes not linear</a:t>
            </a:r>
            <a:r>
              <a:rPr lang="en-US" dirty="0"/>
              <a:t>: Finding ways to develop tools that build on previous planning processes and also recognize and support what feels feasible and necessary now</a:t>
            </a:r>
          </a:p>
          <a:p>
            <a:r>
              <a:rPr lang="en-US" b="1" dirty="0"/>
              <a:t>Following community leadership</a:t>
            </a:r>
            <a:r>
              <a:rPr lang="en-US" dirty="0"/>
              <a:t>: continue to meet community where they are and work to educate funders when the timeline and work plan don’t match initial proposal</a:t>
            </a:r>
          </a:p>
        </p:txBody>
      </p:sp>
    </p:spTree>
    <p:extLst>
      <p:ext uri="{BB962C8B-B14F-4D97-AF65-F5344CB8AC3E}">
        <p14:creationId xmlns:p14="http://schemas.microsoft.com/office/powerpoint/2010/main" val="422679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4B76-BB2D-49DD-9F1B-85A9E607D599}"/>
              </a:ext>
            </a:extLst>
          </p:cNvPr>
          <p:cNvSpPr>
            <a:spLocks noGrp="1"/>
          </p:cNvSpPr>
          <p:nvPr>
            <p:ph type="title"/>
          </p:nvPr>
        </p:nvSpPr>
        <p:spPr/>
        <p:txBody>
          <a:bodyPr/>
          <a:lstStyle/>
          <a:p>
            <a:r>
              <a:rPr lang="en-US" dirty="0"/>
              <a:t>Key Takeaways: Cross-institutional TA </a:t>
            </a:r>
          </a:p>
        </p:txBody>
      </p:sp>
      <p:sp>
        <p:nvSpPr>
          <p:cNvPr id="4" name="Content Placeholder 3">
            <a:extLst>
              <a:ext uri="{FF2B5EF4-FFF2-40B4-BE49-F238E27FC236}">
                <a16:creationId xmlns:a16="http://schemas.microsoft.com/office/drawing/2014/main" id="{45A1FA8F-CA7F-4ACB-90BE-E6B3F8AB3028}"/>
              </a:ext>
            </a:extLst>
          </p:cNvPr>
          <p:cNvSpPr>
            <a:spLocks noGrp="1"/>
          </p:cNvSpPr>
          <p:nvPr>
            <p:ph idx="1"/>
          </p:nvPr>
        </p:nvSpPr>
        <p:spPr>
          <a:xfrm>
            <a:off x="838200" y="1501775"/>
            <a:ext cx="10515600" cy="4060825"/>
          </a:xfrm>
        </p:spPr>
        <p:txBody>
          <a:bodyPr>
            <a:normAutofit fontScale="92500" lnSpcReduction="10000"/>
          </a:bodyPr>
          <a:lstStyle/>
          <a:p>
            <a:r>
              <a:rPr lang="en-US" dirty="0"/>
              <a:t>Successful collaboration has relied on </a:t>
            </a:r>
            <a:r>
              <a:rPr lang="en-US" b="1" dirty="0"/>
              <a:t>shared power dynamics </a:t>
            </a:r>
            <a:r>
              <a:rPr lang="en-US" dirty="0"/>
              <a:t>between the partners and the workgroup</a:t>
            </a:r>
          </a:p>
          <a:p>
            <a:pPr lvl="1"/>
            <a:r>
              <a:rPr lang="en-US" dirty="0"/>
              <a:t>Shared power &amp; community autonomy is critical</a:t>
            </a:r>
          </a:p>
          <a:p>
            <a:pPr lvl="1"/>
            <a:r>
              <a:rPr lang="en-US" dirty="0"/>
              <a:t>Flexibility and responsiveness to community direction made pivot to COVID-19 possible </a:t>
            </a:r>
          </a:p>
          <a:p>
            <a:r>
              <a:rPr lang="en-US" dirty="0"/>
              <a:t>Cross-institutional academic collaboration</a:t>
            </a:r>
            <a:r>
              <a:rPr lang="en-US" b="1" dirty="0"/>
              <a:t> leveraged the skills &amp; expertise of various organizations</a:t>
            </a:r>
          </a:p>
          <a:p>
            <a:r>
              <a:rPr lang="en-US" dirty="0"/>
              <a:t>Cross-institutional collaborative made for an </a:t>
            </a:r>
            <a:r>
              <a:rPr lang="en-US" b="1" dirty="0"/>
              <a:t>adaptive and responsive model</a:t>
            </a:r>
            <a:r>
              <a:rPr lang="en-US" dirty="0"/>
              <a:t> for continued support during COVID-19</a:t>
            </a:r>
          </a:p>
          <a:p>
            <a:pPr lvl="1"/>
            <a:r>
              <a:rPr lang="en-US" dirty="0"/>
              <a:t>COVID-19 challenges were dispersed across multiple agencies, rather than absorbed by a single agency</a:t>
            </a:r>
          </a:p>
          <a:p>
            <a:endParaRPr lang="en-US" dirty="0"/>
          </a:p>
        </p:txBody>
      </p:sp>
    </p:spTree>
    <p:extLst>
      <p:ext uri="{BB962C8B-B14F-4D97-AF65-F5344CB8AC3E}">
        <p14:creationId xmlns:p14="http://schemas.microsoft.com/office/powerpoint/2010/main" val="1799566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D05379-5AC3-41CE-97BF-BF88992FAB6C}"/>
              </a:ext>
            </a:extLst>
          </p:cNvPr>
          <p:cNvSpPr/>
          <p:nvPr/>
        </p:nvSpPr>
        <p:spPr>
          <a:xfrm>
            <a:off x="-6150" y="0"/>
            <a:ext cx="41241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E3E5DD-4FEB-42D9-AA3F-D49D474E68E5}"/>
              </a:ext>
            </a:extLst>
          </p:cNvPr>
          <p:cNvSpPr/>
          <p:nvPr/>
        </p:nvSpPr>
        <p:spPr>
          <a:xfrm>
            <a:off x="4124130" y="0"/>
            <a:ext cx="806787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5C97B7-ACAC-4192-914D-C227762E2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96" y="1433648"/>
            <a:ext cx="3564739" cy="3616235"/>
          </a:xfrm>
          <a:prstGeom prst="rect">
            <a:avLst/>
          </a:prstGeom>
        </p:spPr>
      </p:pic>
      <p:sp>
        <p:nvSpPr>
          <p:cNvPr id="10" name="TextBox 9">
            <a:extLst>
              <a:ext uri="{FF2B5EF4-FFF2-40B4-BE49-F238E27FC236}">
                <a16:creationId xmlns:a16="http://schemas.microsoft.com/office/drawing/2014/main" id="{9F9F35DB-34CC-41B9-BF48-BC7B6B57A4B8}"/>
              </a:ext>
            </a:extLst>
          </p:cNvPr>
          <p:cNvSpPr txBox="1"/>
          <p:nvPr/>
        </p:nvSpPr>
        <p:spPr>
          <a:xfrm>
            <a:off x="5895216" y="1198525"/>
            <a:ext cx="5865624" cy="5059014"/>
          </a:xfrm>
          <a:prstGeom prst="rect">
            <a:avLst/>
          </a:prstGeom>
          <a:noFill/>
        </p:spPr>
        <p:txBody>
          <a:bodyPr wrap="square" rtlCol="0">
            <a:spAutoFit/>
          </a:bodyPr>
          <a:lstStyle/>
          <a:p>
            <a:pPr>
              <a:lnSpc>
                <a:spcPct val="250000"/>
              </a:lnSpc>
            </a:pPr>
            <a:r>
              <a:rPr lang="en-US" sz="3200" b="1" dirty="0"/>
              <a:t>sph.unc.edu/</a:t>
            </a:r>
            <a:r>
              <a:rPr lang="en-US" sz="3200" b="1" dirty="0" err="1"/>
              <a:t>nciph</a:t>
            </a:r>
            <a:endParaRPr lang="en-US" sz="3200" b="1" dirty="0"/>
          </a:p>
          <a:p>
            <a:pPr>
              <a:lnSpc>
                <a:spcPct val="250000"/>
              </a:lnSpc>
            </a:pPr>
            <a:r>
              <a:rPr lang="en-US" sz="3200" b="1" dirty="0"/>
              <a:t>facebook.com/</a:t>
            </a:r>
            <a:r>
              <a:rPr lang="en-US" sz="3200" b="1" dirty="0" err="1"/>
              <a:t>uncnciph</a:t>
            </a:r>
            <a:endParaRPr lang="en-US" sz="3200" b="1" dirty="0"/>
          </a:p>
          <a:p>
            <a:pPr>
              <a:lnSpc>
                <a:spcPct val="250000"/>
              </a:lnSpc>
            </a:pPr>
            <a:r>
              <a:rPr lang="en-US" sz="3200" b="1" dirty="0"/>
              <a:t>linkedin.com/company/</a:t>
            </a:r>
            <a:r>
              <a:rPr lang="en-US" sz="3200" b="1" dirty="0" err="1"/>
              <a:t>nciph</a:t>
            </a:r>
            <a:endParaRPr lang="en-US" sz="3200" b="1" dirty="0"/>
          </a:p>
          <a:p>
            <a:pPr>
              <a:lnSpc>
                <a:spcPct val="250000"/>
              </a:lnSpc>
            </a:pPr>
            <a:endParaRPr lang="en-US" dirty="0">
              <a:solidFill>
                <a:schemeClr val="accent6">
                  <a:lumMod val="50000"/>
                </a:schemeClr>
              </a:solidFill>
            </a:endParaRPr>
          </a:p>
          <a:p>
            <a:pPr>
              <a:lnSpc>
                <a:spcPct val="250000"/>
              </a:lnSpc>
            </a:pPr>
            <a:endParaRPr lang="en-US" dirty="0">
              <a:solidFill>
                <a:schemeClr val="accent5"/>
              </a:solidFill>
            </a:endParaRPr>
          </a:p>
        </p:txBody>
      </p:sp>
      <p:pic>
        <p:nvPicPr>
          <p:cNvPr id="12" name="Picture 11">
            <a:extLst>
              <a:ext uri="{FF2B5EF4-FFF2-40B4-BE49-F238E27FC236}">
                <a16:creationId xmlns:a16="http://schemas.microsoft.com/office/drawing/2014/main" id="{5C20BC0A-B3A4-4D52-9ECA-DC2A7DB9A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479" y="2952930"/>
            <a:ext cx="602033" cy="602033"/>
          </a:xfrm>
          <a:prstGeom prst="rect">
            <a:avLst/>
          </a:prstGeom>
        </p:spPr>
      </p:pic>
      <p:pic>
        <p:nvPicPr>
          <p:cNvPr id="16" name="Picture 15">
            <a:extLst>
              <a:ext uri="{FF2B5EF4-FFF2-40B4-BE49-F238E27FC236}">
                <a16:creationId xmlns:a16="http://schemas.microsoft.com/office/drawing/2014/main" id="{589B049A-DF46-4093-93CC-856597417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479" y="4155714"/>
            <a:ext cx="726487" cy="603700"/>
          </a:xfrm>
          <a:prstGeom prst="rect">
            <a:avLst/>
          </a:prstGeom>
        </p:spPr>
      </p:pic>
      <p:pic>
        <p:nvPicPr>
          <p:cNvPr id="20" name="Picture 19">
            <a:extLst>
              <a:ext uri="{FF2B5EF4-FFF2-40B4-BE49-F238E27FC236}">
                <a16:creationId xmlns:a16="http://schemas.microsoft.com/office/drawing/2014/main" id="{EFB68AE5-4B4F-4CB1-AFA5-B6469B679E4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10525" y="1324797"/>
            <a:ext cx="1353940" cy="1353940"/>
          </a:xfrm>
          <a:prstGeom prst="rect">
            <a:avLst/>
          </a:prstGeom>
        </p:spPr>
      </p:pic>
      <p:sp>
        <p:nvSpPr>
          <p:cNvPr id="21" name="Rectangle 20">
            <a:extLst>
              <a:ext uri="{FF2B5EF4-FFF2-40B4-BE49-F238E27FC236}">
                <a16:creationId xmlns:a16="http://schemas.microsoft.com/office/drawing/2014/main" id="{9F08B61A-00F2-4539-BBBC-908265E87B9C}"/>
              </a:ext>
            </a:extLst>
          </p:cNvPr>
          <p:cNvSpPr/>
          <p:nvPr/>
        </p:nvSpPr>
        <p:spPr>
          <a:xfrm>
            <a:off x="-45904" y="-2"/>
            <a:ext cx="152681"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2666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B26B-7C62-4554-BE9D-E08A114D0D77}"/>
              </a:ext>
            </a:extLst>
          </p:cNvPr>
          <p:cNvSpPr>
            <a:spLocks noGrp="1"/>
          </p:cNvSpPr>
          <p:nvPr>
            <p:ph type="title"/>
          </p:nvPr>
        </p:nvSpPr>
        <p:spPr/>
        <p:txBody>
          <a:bodyPr/>
          <a:lstStyle/>
          <a:p>
            <a:r>
              <a:rPr lang="en-US" dirty="0"/>
              <a:t>Extra slides </a:t>
            </a:r>
          </a:p>
        </p:txBody>
      </p:sp>
    </p:spTree>
    <p:extLst>
      <p:ext uri="{BB962C8B-B14F-4D97-AF65-F5344CB8AC3E}">
        <p14:creationId xmlns:p14="http://schemas.microsoft.com/office/powerpoint/2010/main" val="2434862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7515-8A84-4CC2-B505-FB4AD5F0C452}"/>
              </a:ext>
            </a:extLst>
          </p:cNvPr>
          <p:cNvSpPr>
            <a:spLocks noGrp="1"/>
          </p:cNvSpPr>
          <p:nvPr>
            <p:ph type="title"/>
          </p:nvPr>
        </p:nvSpPr>
        <p:spPr>
          <a:xfrm>
            <a:off x="457200" y="365125"/>
            <a:ext cx="11550316" cy="1325563"/>
          </a:xfrm>
        </p:spPr>
        <p:txBody>
          <a:bodyPr/>
          <a:lstStyle/>
          <a:p>
            <a:r>
              <a:rPr lang="en-US" dirty="0"/>
              <a:t>Assessment and Qualitative Data Collection</a:t>
            </a:r>
          </a:p>
        </p:txBody>
      </p:sp>
      <p:sp>
        <p:nvSpPr>
          <p:cNvPr id="3" name="Content Placeholder 2">
            <a:extLst>
              <a:ext uri="{FF2B5EF4-FFF2-40B4-BE49-F238E27FC236}">
                <a16:creationId xmlns:a16="http://schemas.microsoft.com/office/drawing/2014/main" id="{56363694-3CF5-499D-93CA-51F87C444C90}"/>
              </a:ext>
            </a:extLst>
          </p:cNvPr>
          <p:cNvSpPr>
            <a:spLocks noGrp="1"/>
          </p:cNvSpPr>
          <p:nvPr>
            <p:ph idx="1"/>
          </p:nvPr>
        </p:nvSpPr>
        <p:spPr>
          <a:xfrm>
            <a:off x="838200" y="1533525"/>
            <a:ext cx="8789126" cy="4329515"/>
          </a:xfrm>
        </p:spPr>
        <p:txBody>
          <a:bodyPr>
            <a:normAutofit/>
          </a:bodyPr>
          <a:lstStyle/>
          <a:p>
            <a:r>
              <a:rPr lang="en-US" dirty="0"/>
              <a:t>Community data collection at the Recovery Rally </a:t>
            </a:r>
          </a:p>
          <a:p>
            <a:endParaRPr lang="en-US" dirty="0"/>
          </a:p>
        </p:txBody>
      </p:sp>
      <p:pic>
        <p:nvPicPr>
          <p:cNvPr id="5" name="Picture 4" descr="Text, letter&#10;&#10;Description automatically generated">
            <a:extLst>
              <a:ext uri="{FF2B5EF4-FFF2-40B4-BE49-F238E27FC236}">
                <a16:creationId xmlns:a16="http://schemas.microsoft.com/office/drawing/2014/main" id="{C8FD53B8-5A88-41F4-BEFB-E11CF78223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79838" y="2535640"/>
            <a:ext cx="4991101" cy="3327400"/>
          </a:xfrm>
          <a:prstGeom prst="rect">
            <a:avLst/>
          </a:prstGeom>
        </p:spPr>
      </p:pic>
      <p:pic>
        <p:nvPicPr>
          <p:cNvPr id="7" name="Picture 6" descr="A person standing in front of a tent&#10;&#10;Description automatically generated">
            <a:extLst>
              <a:ext uri="{FF2B5EF4-FFF2-40B4-BE49-F238E27FC236}">
                <a16:creationId xmlns:a16="http://schemas.microsoft.com/office/drawing/2014/main" id="{1B33F753-ACAB-40DD-889A-5FCB65B2F7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8200" y="2535640"/>
            <a:ext cx="4991100" cy="3327400"/>
          </a:xfrm>
          <a:prstGeom prst="rect">
            <a:avLst/>
          </a:prstGeom>
        </p:spPr>
      </p:pic>
    </p:spTree>
    <p:extLst>
      <p:ext uri="{BB962C8B-B14F-4D97-AF65-F5344CB8AC3E}">
        <p14:creationId xmlns:p14="http://schemas.microsoft.com/office/powerpoint/2010/main" val="4031694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6703-D269-48E0-A9A8-3B68175918D3}"/>
              </a:ext>
            </a:extLst>
          </p:cNvPr>
          <p:cNvSpPr>
            <a:spLocks noGrp="1"/>
          </p:cNvSpPr>
          <p:nvPr>
            <p:ph type="title"/>
          </p:nvPr>
        </p:nvSpPr>
        <p:spPr/>
        <p:txBody>
          <a:bodyPr/>
          <a:lstStyle/>
          <a:p>
            <a:r>
              <a:rPr lang="en-US" dirty="0"/>
              <a:t>Survey Results </a:t>
            </a:r>
          </a:p>
        </p:txBody>
      </p:sp>
      <p:sp>
        <p:nvSpPr>
          <p:cNvPr id="3" name="Content Placeholder 2">
            <a:extLst>
              <a:ext uri="{FF2B5EF4-FFF2-40B4-BE49-F238E27FC236}">
                <a16:creationId xmlns:a16="http://schemas.microsoft.com/office/drawing/2014/main" id="{453A8B2E-41FE-43A0-A5BF-E7124F2E6E80}"/>
              </a:ext>
            </a:extLst>
          </p:cNvPr>
          <p:cNvSpPr>
            <a:spLocks noGrp="1"/>
          </p:cNvSpPr>
          <p:nvPr>
            <p:ph idx="1"/>
          </p:nvPr>
        </p:nvSpPr>
        <p:spPr>
          <a:xfrm>
            <a:off x="838200" y="1321067"/>
            <a:ext cx="7326087" cy="4620128"/>
          </a:xfrm>
        </p:spPr>
        <p:txBody>
          <a:bodyPr>
            <a:normAutofit fontScale="92500" lnSpcReduction="10000"/>
          </a:bodyPr>
          <a:lstStyle/>
          <a:p>
            <a:r>
              <a:rPr lang="en-US" dirty="0"/>
              <a:t>70% of the workgroup reported their participation was affected by COVID-19</a:t>
            </a:r>
          </a:p>
          <a:p>
            <a:r>
              <a:rPr lang="en-US" dirty="0"/>
              <a:t>Strengths of the workgroup</a:t>
            </a:r>
          </a:p>
          <a:p>
            <a:pPr lvl="1"/>
            <a:r>
              <a:rPr lang="en-US" dirty="0"/>
              <a:t>Member experience</a:t>
            </a:r>
          </a:p>
          <a:p>
            <a:pPr lvl="1"/>
            <a:r>
              <a:rPr lang="en-US" dirty="0"/>
              <a:t>TA &amp; Leadership</a:t>
            </a:r>
          </a:p>
          <a:p>
            <a:pPr lvl="1"/>
            <a:r>
              <a:rPr lang="en-US" dirty="0"/>
              <a:t>Community value</a:t>
            </a:r>
          </a:p>
          <a:p>
            <a:pPr lvl="1"/>
            <a:r>
              <a:rPr lang="en-US" dirty="0"/>
              <a:t>Local subject matter experts participation </a:t>
            </a:r>
          </a:p>
          <a:p>
            <a:r>
              <a:rPr lang="en-US" dirty="0"/>
              <a:t>Opportunities for the workgroup</a:t>
            </a:r>
          </a:p>
          <a:p>
            <a:pPr lvl="1"/>
            <a:r>
              <a:rPr lang="en-US" dirty="0"/>
              <a:t>Resources</a:t>
            </a:r>
          </a:p>
          <a:p>
            <a:pPr lvl="1"/>
            <a:r>
              <a:rPr lang="en-US" dirty="0"/>
              <a:t>Member experience</a:t>
            </a:r>
          </a:p>
          <a:p>
            <a:pPr lvl="1"/>
            <a:r>
              <a:rPr lang="en-US" dirty="0"/>
              <a:t>Group effectiveness</a:t>
            </a:r>
          </a:p>
          <a:p>
            <a:pPr lvl="1"/>
            <a:r>
              <a:rPr lang="en-US" dirty="0"/>
              <a:t>Value of participation</a:t>
            </a:r>
          </a:p>
          <a:p>
            <a:pPr lvl="1"/>
            <a:r>
              <a:rPr lang="en-US" dirty="0"/>
              <a:t>Shared language </a:t>
            </a:r>
          </a:p>
          <a:p>
            <a:endParaRPr lang="en-US" dirty="0"/>
          </a:p>
        </p:txBody>
      </p:sp>
    </p:spTree>
    <p:extLst>
      <p:ext uri="{BB962C8B-B14F-4D97-AF65-F5344CB8AC3E}">
        <p14:creationId xmlns:p14="http://schemas.microsoft.com/office/powerpoint/2010/main" val="3133543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52D2-49FC-4C00-AC1B-32FFEF825004}"/>
              </a:ext>
            </a:extLst>
          </p:cNvPr>
          <p:cNvSpPr>
            <a:spLocks noGrp="1"/>
          </p:cNvSpPr>
          <p:nvPr>
            <p:ph type="title"/>
          </p:nvPr>
        </p:nvSpPr>
        <p:spPr>
          <a:xfrm>
            <a:off x="838200" y="365125"/>
            <a:ext cx="10515600" cy="1325563"/>
          </a:xfrm>
        </p:spPr>
        <p:txBody>
          <a:bodyPr/>
          <a:lstStyle/>
          <a:p>
            <a:r>
              <a:rPr lang="en-US" dirty="0"/>
              <a:t>Cross-Institutional Collaboration Staff</a:t>
            </a:r>
          </a:p>
        </p:txBody>
      </p:sp>
      <p:pic>
        <p:nvPicPr>
          <p:cNvPr id="10" name="Picture 2">
            <a:extLst>
              <a:ext uri="{FF2B5EF4-FFF2-40B4-BE49-F238E27FC236}">
                <a16:creationId xmlns:a16="http://schemas.microsoft.com/office/drawing/2014/main" id="{9C051378-867A-4F80-A059-789940B4B09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3059" y="4697319"/>
            <a:ext cx="1369782" cy="141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erson in a red shirt&#10;&#10;Description automatically generated">
            <a:extLst>
              <a:ext uri="{FF2B5EF4-FFF2-40B4-BE49-F238E27FC236}">
                <a16:creationId xmlns:a16="http://schemas.microsoft.com/office/drawing/2014/main" id="{00F3A214-87A7-4AFD-8B4C-EBE7B6C8C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789" y="3094285"/>
            <a:ext cx="1481763" cy="1481763"/>
          </a:xfrm>
          <a:prstGeom prst="rect">
            <a:avLst/>
          </a:prstGeom>
        </p:spPr>
      </p:pic>
      <p:sp>
        <p:nvSpPr>
          <p:cNvPr id="12" name="TextBox 11">
            <a:extLst>
              <a:ext uri="{FF2B5EF4-FFF2-40B4-BE49-F238E27FC236}">
                <a16:creationId xmlns:a16="http://schemas.microsoft.com/office/drawing/2014/main" id="{CC4F8BA8-5D75-4965-AAAE-BB485AAB9668}"/>
              </a:ext>
            </a:extLst>
          </p:cNvPr>
          <p:cNvSpPr txBox="1"/>
          <p:nvPr/>
        </p:nvSpPr>
        <p:spPr>
          <a:xfrm>
            <a:off x="2760076" y="4852786"/>
            <a:ext cx="3472191" cy="1107996"/>
          </a:xfrm>
          <a:prstGeom prst="rect">
            <a:avLst/>
          </a:prstGeom>
          <a:noFill/>
        </p:spPr>
        <p:txBody>
          <a:bodyPr wrap="square">
            <a:spAutoFit/>
          </a:bodyPr>
          <a:lstStyle/>
          <a:p>
            <a:pPr marL="0" indent="0">
              <a:buNone/>
            </a:pPr>
            <a:endParaRPr lang="en-US" altLang="en-US" sz="1800" dirty="0"/>
          </a:p>
          <a:p>
            <a:pPr marL="0" indent="0">
              <a:buNone/>
            </a:pPr>
            <a:r>
              <a:rPr lang="en-US" altLang="en-US" sz="1800" dirty="0"/>
              <a:t>Erin </a:t>
            </a:r>
            <a:r>
              <a:rPr lang="en-US" altLang="en-US" dirty="0"/>
              <a:t>Magee</a:t>
            </a:r>
            <a:r>
              <a:rPr lang="en-US" altLang="en-US" sz="1800" dirty="0"/>
              <a:t>, MSW, MPH </a:t>
            </a:r>
            <a:br>
              <a:rPr lang="en-US" altLang="en-US" sz="1800" dirty="0"/>
            </a:br>
            <a:r>
              <a:rPr lang="en-US" altLang="en-US" sz="1200" dirty="0"/>
              <a:t>NCIPH </a:t>
            </a:r>
          </a:p>
          <a:p>
            <a:pPr marL="0" indent="0">
              <a:buNone/>
            </a:pPr>
            <a:r>
              <a:rPr lang="en-US" altLang="en-US" sz="1800" dirty="0"/>
              <a:t>		</a:t>
            </a:r>
          </a:p>
        </p:txBody>
      </p:sp>
      <p:sp>
        <p:nvSpPr>
          <p:cNvPr id="16" name="TextBox 15">
            <a:extLst>
              <a:ext uri="{FF2B5EF4-FFF2-40B4-BE49-F238E27FC236}">
                <a16:creationId xmlns:a16="http://schemas.microsoft.com/office/drawing/2014/main" id="{FBAA9F8B-6493-49D3-8CB5-85EFD2795C04}"/>
              </a:ext>
            </a:extLst>
          </p:cNvPr>
          <p:cNvSpPr txBox="1"/>
          <p:nvPr/>
        </p:nvSpPr>
        <p:spPr>
          <a:xfrm>
            <a:off x="2760076" y="1770270"/>
            <a:ext cx="6096000" cy="1107996"/>
          </a:xfrm>
          <a:prstGeom prst="rect">
            <a:avLst/>
          </a:prstGeom>
          <a:noFill/>
        </p:spPr>
        <p:txBody>
          <a:bodyPr wrap="square">
            <a:spAutoFit/>
          </a:bodyPr>
          <a:lstStyle/>
          <a:p>
            <a:pPr marL="0" indent="0">
              <a:buNone/>
            </a:pPr>
            <a:endParaRPr lang="en-US" altLang="en-US" sz="1800" dirty="0"/>
          </a:p>
          <a:p>
            <a:pPr marL="0" indent="0">
              <a:buNone/>
            </a:pPr>
            <a:r>
              <a:rPr lang="en-US" altLang="en-US" sz="1800" dirty="0"/>
              <a:t>John Wallace, PhD, MSPH</a:t>
            </a:r>
            <a:br>
              <a:rPr lang="en-US" altLang="en-US" sz="1800" dirty="0"/>
            </a:br>
            <a:r>
              <a:rPr lang="en-US" altLang="en-US" sz="1200" dirty="0"/>
              <a:t>Primary Investigator, NCIPH  </a:t>
            </a:r>
          </a:p>
          <a:p>
            <a:pPr marL="0" indent="0">
              <a:buNone/>
            </a:pPr>
            <a:r>
              <a:rPr lang="en-US" altLang="en-US" sz="1800" dirty="0"/>
              <a:t>		</a:t>
            </a:r>
          </a:p>
        </p:txBody>
      </p:sp>
      <p:pic>
        <p:nvPicPr>
          <p:cNvPr id="3" name="Picture 11" descr="https://sph.unc.edu/files/2016/11/wallace-john-738x714-738x714.png">
            <a:extLst>
              <a:ext uri="{FF2B5EF4-FFF2-40B4-BE49-F238E27FC236}">
                <a16:creationId xmlns:a16="http://schemas.microsoft.com/office/drawing/2014/main" id="{868619B8-A1F4-40D3-9453-A3E905585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97" t="4459" r="9996" b="12471"/>
          <a:stretch>
            <a:fillRect/>
          </a:stretch>
        </p:blipFill>
        <p:spPr bwMode="auto">
          <a:xfrm>
            <a:off x="1098193" y="1476397"/>
            <a:ext cx="1494088" cy="1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0100EE0-4E4F-406D-8C8A-83D4637EF7E7}"/>
              </a:ext>
            </a:extLst>
          </p:cNvPr>
          <p:cNvSpPr txBox="1"/>
          <p:nvPr/>
        </p:nvSpPr>
        <p:spPr>
          <a:xfrm>
            <a:off x="2760076" y="3311528"/>
            <a:ext cx="6096000" cy="1107996"/>
          </a:xfrm>
          <a:prstGeom prst="rect">
            <a:avLst/>
          </a:prstGeom>
          <a:noFill/>
        </p:spPr>
        <p:txBody>
          <a:bodyPr wrap="square">
            <a:spAutoFit/>
          </a:bodyPr>
          <a:lstStyle/>
          <a:p>
            <a:pPr marL="0" indent="0">
              <a:buNone/>
            </a:pPr>
            <a:endParaRPr lang="en-US" altLang="en-US" sz="1800" dirty="0"/>
          </a:p>
          <a:p>
            <a:pPr marL="0" indent="0">
              <a:buNone/>
            </a:pPr>
            <a:r>
              <a:rPr lang="en-US" altLang="en-US" sz="1800" dirty="0"/>
              <a:t>Amy Belflower Thomas, </a:t>
            </a:r>
            <a:r>
              <a:rPr lang="en-US" altLang="en-US" sz="1800" dirty="0">
                <a:highlight>
                  <a:srgbClr val="FFFF00"/>
                </a:highlight>
              </a:rPr>
              <a:t>DrPH</a:t>
            </a:r>
            <a:r>
              <a:rPr lang="en-US" altLang="en-US" sz="1800" dirty="0"/>
              <a:t>, MHA, MSPH</a:t>
            </a:r>
            <a:br>
              <a:rPr lang="en-US" altLang="en-US" sz="1800" dirty="0"/>
            </a:br>
            <a:r>
              <a:rPr lang="en-US" altLang="en-US" sz="1200" dirty="0"/>
              <a:t>Primary Investigator, NCIPH </a:t>
            </a:r>
            <a:endParaRPr lang="en-US" altLang="en-US" sz="1800" dirty="0"/>
          </a:p>
          <a:p>
            <a:pPr marL="0" indent="0">
              <a:buNone/>
            </a:pPr>
            <a:r>
              <a:rPr lang="en-US" altLang="en-US" sz="1800" dirty="0"/>
              <a:t>		</a:t>
            </a:r>
          </a:p>
        </p:txBody>
      </p:sp>
      <p:sp>
        <p:nvSpPr>
          <p:cNvPr id="6" name="TextBox 5">
            <a:extLst>
              <a:ext uri="{FF2B5EF4-FFF2-40B4-BE49-F238E27FC236}">
                <a16:creationId xmlns:a16="http://schemas.microsoft.com/office/drawing/2014/main" id="{858CBE70-5AFD-4488-9D37-94FA81774AF4}"/>
              </a:ext>
            </a:extLst>
          </p:cNvPr>
          <p:cNvSpPr txBox="1"/>
          <p:nvPr/>
        </p:nvSpPr>
        <p:spPr>
          <a:xfrm>
            <a:off x="8475076" y="1707398"/>
            <a:ext cx="3716924" cy="1107996"/>
          </a:xfrm>
          <a:prstGeom prst="rect">
            <a:avLst/>
          </a:prstGeom>
          <a:noFill/>
        </p:spPr>
        <p:txBody>
          <a:bodyPr wrap="square">
            <a:spAutoFit/>
          </a:bodyPr>
          <a:lstStyle/>
          <a:p>
            <a:pPr marL="0" indent="0">
              <a:buNone/>
            </a:pPr>
            <a:endParaRPr lang="en-US" altLang="en-US" sz="1800" dirty="0"/>
          </a:p>
          <a:p>
            <a:pPr marL="0" indent="0">
              <a:buNone/>
            </a:pPr>
            <a:r>
              <a:rPr lang="en-US" altLang="en-US" sz="1800" dirty="0"/>
              <a:t>Emma Olson, MSW, MPH</a:t>
            </a:r>
            <a:br>
              <a:rPr lang="en-US" altLang="en-US" sz="1800" dirty="0"/>
            </a:br>
            <a:r>
              <a:rPr lang="en-US" altLang="en-US" sz="1200" dirty="0"/>
              <a:t>NCCHW </a:t>
            </a:r>
          </a:p>
          <a:p>
            <a:pPr marL="0" indent="0">
              <a:buNone/>
            </a:pPr>
            <a:r>
              <a:rPr lang="en-US" altLang="en-US" sz="1800" dirty="0"/>
              <a:t>		</a:t>
            </a:r>
          </a:p>
        </p:txBody>
      </p:sp>
      <p:sp>
        <p:nvSpPr>
          <p:cNvPr id="7" name="TextBox 6">
            <a:extLst>
              <a:ext uri="{FF2B5EF4-FFF2-40B4-BE49-F238E27FC236}">
                <a16:creationId xmlns:a16="http://schemas.microsoft.com/office/drawing/2014/main" id="{AFFC66C2-AC8F-4FD0-A6CD-D7FB5E570128}"/>
              </a:ext>
            </a:extLst>
          </p:cNvPr>
          <p:cNvSpPr txBox="1"/>
          <p:nvPr/>
        </p:nvSpPr>
        <p:spPr>
          <a:xfrm>
            <a:off x="8530040" y="4852786"/>
            <a:ext cx="3606996" cy="1107996"/>
          </a:xfrm>
          <a:prstGeom prst="rect">
            <a:avLst/>
          </a:prstGeom>
          <a:noFill/>
        </p:spPr>
        <p:txBody>
          <a:bodyPr wrap="square">
            <a:spAutoFit/>
          </a:bodyPr>
          <a:lstStyle/>
          <a:p>
            <a:pPr marL="0" indent="0">
              <a:buNone/>
            </a:pPr>
            <a:endParaRPr lang="en-US" altLang="en-US" sz="1800" dirty="0"/>
          </a:p>
          <a:p>
            <a:pPr marL="0" indent="0">
              <a:buNone/>
            </a:pPr>
            <a:r>
              <a:rPr lang="en-US" altLang="en-US" dirty="0"/>
              <a:t>Kathryn Gaasch, MEM</a:t>
            </a:r>
            <a:br>
              <a:rPr lang="en-US" altLang="en-US" sz="1800" dirty="0"/>
            </a:br>
            <a:r>
              <a:rPr lang="en-US" altLang="en-US" sz="1200" dirty="0"/>
              <a:t>Rural Forward NC</a:t>
            </a:r>
          </a:p>
          <a:p>
            <a:pPr marL="0" indent="0">
              <a:buNone/>
            </a:pPr>
            <a:r>
              <a:rPr lang="en-US" altLang="en-US" sz="1800" dirty="0"/>
              <a:t>		</a:t>
            </a:r>
          </a:p>
        </p:txBody>
      </p:sp>
      <p:sp>
        <p:nvSpPr>
          <p:cNvPr id="8" name="TextBox 7">
            <a:extLst>
              <a:ext uri="{FF2B5EF4-FFF2-40B4-BE49-F238E27FC236}">
                <a16:creationId xmlns:a16="http://schemas.microsoft.com/office/drawing/2014/main" id="{D26FCB4B-8EC9-4BD4-B60D-E1B162F1CD0A}"/>
              </a:ext>
            </a:extLst>
          </p:cNvPr>
          <p:cNvSpPr txBox="1"/>
          <p:nvPr/>
        </p:nvSpPr>
        <p:spPr>
          <a:xfrm>
            <a:off x="8475076" y="3311528"/>
            <a:ext cx="3716924" cy="1107996"/>
          </a:xfrm>
          <a:prstGeom prst="rect">
            <a:avLst/>
          </a:prstGeom>
          <a:noFill/>
        </p:spPr>
        <p:txBody>
          <a:bodyPr wrap="square">
            <a:spAutoFit/>
          </a:bodyPr>
          <a:lstStyle/>
          <a:p>
            <a:pPr marL="0" indent="0">
              <a:buNone/>
            </a:pPr>
            <a:endParaRPr lang="en-US" altLang="en-US" sz="1800" dirty="0"/>
          </a:p>
          <a:p>
            <a:pPr marL="0" indent="0">
              <a:buNone/>
            </a:pPr>
            <a:r>
              <a:rPr lang="en-US" altLang="en-US" sz="1800" dirty="0">
                <a:highlight>
                  <a:srgbClr val="FFFF00"/>
                </a:highlight>
              </a:rPr>
              <a:t>Amy Lanou, PhD</a:t>
            </a:r>
            <a:br>
              <a:rPr lang="en-US" altLang="en-US" sz="1800" dirty="0">
                <a:highlight>
                  <a:srgbClr val="FFFF00"/>
                </a:highlight>
              </a:rPr>
            </a:br>
            <a:r>
              <a:rPr lang="en-US" altLang="en-US" sz="1200" dirty="0">
                <a:highlight>
                  <a:srgbClr val="FFFF00"/>
                </a:highlight>
              </a:rPr>
              <a:t>NCCHW </a:t>
            </a:r>
          </a:p>
          <a:p>
            <a:pPr marL="0" indent="0">
              <a:buNone/>
            </a:pPr>
            <a:r>
              <a:rPr lang="en-US" altLang="en-US" sz="1800" dirty="0">
                <a:highlight>
                  <a:srgbClr val="FFFF00"/>
                </a:highlight>
              </a:rPr>
              <a:t>	</a:t>
            </a:r>
            <a:r>
              <a:rPr lang="en-US" altLang="en-US" sz="1800" dirty="0"/>
              <a:t>	</a:t>
            </a:r>
          </a:p>
        </p:txBody>
      </p:sp>
    </p:spTree>
    <p:extLst>
      <p:ext uri="{BB962C8B-B14F-4D97-AF65-F5344CB8AC3E}">
        <p14:creationId xmlns:p14="http://schemas.microsoft.com/office/powerpoint/2010/main" val="1920778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6851-AE59-4ADD-89B7-AD41E45EA12C}"/>
              </a:ext>
            </a:extLst>
          </p:cNvPr>
          <p:cNvSpPr>
            <a:spLocks noGrp="1"/>
          </p:cNvSpPr>
          <p:nvPr>
            <p:ph type="title"/>
          </p:nvPr>
        </p:nvSpPr>
        <p:spPr/>
        <p:txBody>
          <a:bodyPr/>
          <a:lstStyle/>
          <a:p>
            <a:r>
              <a:rPr lang="en-US" dirty="0"/>
              <a:t>Identifying Strategies</a:t>
            </a:r>
          </a:p>
        </p:txBody>
      </p:sp>
      <p:sp>
        <p:nvSpPr>
          <p:cNvPr id="5" name="Content Placeholder 4">
            <a:extLst>
              <a:ext uri="{FF2B5EF4-FFF2-40B4-BE49-F238E27FC236}">
                <a16:creationId xmlns:a16="http://schemas.microsoft.com/office/drawing/2014/main" id="{5B20F166-7E83-4155-8564-9180A08F6810}"/>
              </a:ext>
            </a:extLst>
          </p:cNvPr>
          <p:cNvSpPr>
            <a:spLocks noGrp="1"/>
          </p:cNvSpPr>
          <p:nvPr>
            <p:ph sz="quarter" idx="1"/>
          </p:nvPr>
        </p:nvSpPr>
        <p:spPr>
          <a:xfrm>
            <a:off x="838200" y="1437554"/>
            <a:ext cx="10871200" cy="5133109"/>
          </a:xfrm>
        </p:spPr>
        <p:txBody>
          <a:bodyPr/>
          <a:lstStyle/>
          <a:p>
            <a:r>
              <a:rPr lang="en-US" dirty="0"/>
              <a:t>Summarize Community Inputs</a:t>
            </a:r>
          </a:p>
          <a:p>
            <a:pPr lvl="2">
              <a:buFont typeface="Wingdings" panose="05000000000000000000" pitchFamily="2" charset="2"/>
              <a:buChar char="Ø"/>
            </a:pPr>
            <a:r>
              <a:rPr lang="en-US" dirty="0"/>
              <a:t>  Community Health Assessment 2018 </a:t>
            </a:r>
          </a:p>
          <a:p>
            <a:pPr lvl="2">
              <a:buFont typeface="Wingdings" panose="05000000000000000000" pitchFamily="2" charset="2"/>
              <a:buChar char="Ø"/>
            </a:pPr>
            <a:r>
              <a:rPr lang="en-US" dirty="0"/>
              <a:t>  Community Recommendations and Strategy </a:t>
            </a:r>
          </a:p>
          <a:p>
            <a:pPr lvl="2">
              <a:buFont typeface="Wingdings" panose="05000000000000000000" pitchFamily="2" charset="2"/>
              <a:buChar char="Ø"/>
            </a:pPr>
            <a:r>
              <a:rPr lang="en-US" dirty="0"/>
              <a:t>  Whole Distance Exercise </a:t>
            </a:r>
          </a:p>
          <a:p>
            <a:pPr lvl="2">
              <a:buFont typeface="Wingdings" panose="05000000000000000000" pitchFamily="2" charset="2"/>
              <a:buChar char="Ø"/>
            </a:pPr>
            <a:r>
              <a:rPr lang="en-US" dirty="0"/>
              <a:t>  North Carolina Opioid Action Plan 2017-2021</a:t>
            </a:r>
          </a:p>
          <a:p>
            <a:pPr lvl="1">
              <a:buFont typeface="Wingdings" panose="05000000000000000000" pitchFamily="2" charset="2"/>
              <a:buChar char="Ø"/>
            </a:pPr>
            <a:endParaRPr lang="en-US" dirty="0"/>
          </a:p>
          <a:p>
            <a:r>
              <a:rPr lang="en-US" dirty="0"/>
              <a:t>Form Action Workgroups 	</a:t>
            </a:r>
          </a:p>
          <a:p>
            <a:pPr lvl="2">
              <a:buFont typeface="Wingdings" panose="05000000000000000000" pitchFamily="2" charset="2"/>
              <a:buChar char="Ø"/>
            </a:pPr>
            <a:r>
              <a:rPr lang="en-US" dirty="0"/>
              <a:t> Cross walked community inputs to identify different strategic areas of work </a:t>
            </a:r>
          </a:p>
          <a:p>
            <a:pPr lvl="2">
              <a:buFont typeface="Wingdings" panose="05000000000000000000" pitchFamily="2" charset="2"/>
              <a:buChar char="Ø"/>
            </a:pPr>
            <a:r>
              <a:rPr lang="en-US" dirty="0"/>
              <a:t> Voted on strategies by impact and feasibility </a:t>
            </a:r>
          </a:p>
          <a:p>
            <a:pPr lvl="2">
              <a:buFont typeface="Wingdings" panose="05000000000000000000" pitchFamily="2" charset="2"/>
              <a:buChar char="Ø"/>
            </a:pPr>
            <a:r>
              <a:rPr lang="en-US" dirty="0"/>
              <a:t> Formed small work groups based on coalition partners’ interest and expertise</a:t>
            </a:r>
          </a:p>
          <a:p>
            <a:pPr lvl="2">
              <a:buFont typeface="Wingdings" panose="05000000000000000000" pitchFamily="2" charset="2"/>
              <a:buChar char="Ø"/>
            </a:pPr>
            <a:r>
              <a:rPr lang="en-US" dirty="0"/>
              <a:t> Began process of identifying metrics to measure success and forward motion </a:t>
            </a:r>
          </a:p>
          <a:p>
            <a:endParaRPr lang="en-US" dirty="0"/>
          </a:p>
        </p:txBody>
      </p:sp>
    </p:spTree>
    <p:extLst>
      <p:ext uri="{BB962C8B-B14F-4D97-AF65-F5344CB8AC3E}">
        <p14:creationId xmlns:p14="http://schemas.microsoft.com/office/powerpoint/2010/main" val="1686244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6851-AE59-4ADD-89B7-AD41E45EA12C}"/>
              </a:ext>
            </a:extLst>
          </p:cNvPr>
          <p:cNvSpPr>
            <a:spLocks noGrp="1"/>
          </p:cNvSpPr>
          <p:nvPr>
            <p:ph type="title"/>
          </p:nvPr>
        </p:nvSpPr>
        <p:spPr/>
        <p:txBody>
          <a:bodyPr/>
          <a:lstStyle/>
          <a:p>
            <a:r>
              <a:rPr lang="en-US" dirty="0"/>
              <a:t>Identifying Strategies</a:t>
            </a:r>
          </a:p>
        </p:txBody>
      </p:sp>
      <p:pic>
        <p:nvPicPr>
          <p:cNvPr id="4" name="Content Placeholder 3">
            <a:extLst>
              <a:ext uri="{FF2B5EF4-FFF2-40B4-BE49-F238E27FC236}">
                <a16:creationId xmlns:a16="http://schemas.microsoft.com/office/drawing/2014/main" id="{3AAB550B-88D6-4454-8184-BD5DEA0ACD59}"/>
              </a:ext>
            </a:extLst>
          </p:cNvPr>
          <p:cNvPicPr>
            <a:picLocks noGrp="1" noChangeAspect="1"/>
          </p:cNvPicPr>
          <p:nvPr>
            <p:ph sz="quarter" idx="1"/>
          </p:nvPr>
        </p:nvPicPr>
        <p:blipFill>
          <a:blip r:embed="rId2"/>
          <a:stretch>
            <a:fillRect/>
          </a:stretch>
        </p:blipFill>
        <p:spPr>
          <a:xfrm>
            <a:off x="970261" y="1593612"/>
            <a:ext cx="11051767" cy="3968988"/>
          </a:xfrm>
        </p:spPr>
      </p:pic>
    </p:spTree>
    <p:extLst>
      <p:ext uri="{BB962C8B-B14F-4D97-AF65-F5344CB8AC3E}">
        <p14:creationId xmlns:p14="http://schemas.microsoft.com/office/powerpoint/2010/main" val="1213784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7515-8A84-4CC2-B505-FB4AD5F0C452}"/>
              </a:ext>
            </a:extLst>
          </p:cNvPr>
          <p:cNvSpPr>
            <a:spLocks noGrp="1"/>
          </p:cNvSpPr>
          <p:nvPr>
            <p:ph type="title"/>
          </p:nvPr>
        </p:nvSpPr>
        <p:spPr>
          <a:xfrm>
            <a:off x="838200" y="365125"/>
            <a:ext cx="10515600" cy="1325563"/>
          </a:xfrm>
        </p:spPr>
        <p:txBody>
          <a:bodyPr anchor="ctr">
            <a:normAutofit/>
          </a:bodyPr>
          <a:lstStyle/>
          <a:p>
            <a:r>
              <a:rPr lang="en-US" dirty="0"/>
              <a:t>Strategic Planning Process </a:t>
            </a:r>
          </a:p>
        </p:txBody>
      </p:sp>
      <p:pic>
        <p:nvPicPr>
          <p:cNvPr id="4" name="Picture 3" descr="A group of people in a room&#10;&#10;Description automatically generated">
            <a:extLst>
              <a:ext uri="{FF2B5EF4-FFF2-40B4-BE49-F238E27FC236}">
                <a16:creationId xmlns:a16="http://schemas.microsoft.com/office/drawing/2014/main" id="{28C2747B-B3C9-45CB-AEA4-1EF42A043451}"/>
              </a:ext>
            </a:extLst>
          </p:cNvPr>
          <p:cNvPicPr>
            <a:picLocks noChangeAspect="1"/>
          </p:cNvPicPr>
          <p:nvPr/>
        </p:nvPicPr>
        <p:blipFill rotWithShape="1">
          <a:blip r:embed="rId3">
            <a:extLst>
              <a:ext uri="{28A0092B-C50C-407E-A947-70E740481C1C}">
                <a14:useLocalDpi xmlns:a14="http://schemas.microsoft.com/office/drawing/2010/main" val="0"/>
              </a:ext>
            </a:extLst>
          </a:blip>
          <a:srcRect t="22416" b="26095"/>
          <a:stretch/>
        </p:blipFill>
        <p:spPr>
          <a:xfrm>
            <a:off x="838200" y="1825625"/>
            <a:ext cx="10515600" cy="4060825"/>
          </a:xfrm>
          <a:prstGeom prst="rect">
            <a:avLst/>
          </a:prstGeom>
          <a:noFill/>
        </p:spPr>
      </p:pic>
    </p:spTree>
    <p:extLst>
      <p:ext uri="{BB962C8B-B14F-4D97-AF65-F5344CB8AC3E}">
        <p14:creationId xmlns:p14="http://schemas.microsoft.com/office/powerpoint/2010/main" val="5606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4B76-BB2D-49DD-9F1B-85A9E607D599}"/>
              </a:ext>
            </a:extLst>
          </p:cNvPr>
          <p:cNvSpPr>
            <a:spLocks noGrp="1"/>
          </p:cNvSpPr>
          <p:nvPr>
            <p:ph type="title"/>
          </p:nvPr>
        </p:nvSpPr>
        <p:spPr/>
        <p:txBody>
          <a:bodyPr/>
          <a:lstStyle/>
          <a:p>
            <a:r>
              <a:rPr lang="en-US" dirty="0"/>
              <a:t>Project Background</a:t>
            </a:r>
          </a:p>
        </p:txBody>
      </p:sp>
      <p:sp>
        <p:nvSpPr>
          <p:cNvPr id="3" name="Text Placeholder 2">
            <a:extLst>
              <a:ext uri="{FF2B5EF4-FFF2-40B4-BE49-F238E27FC236}">
                <a16:creationId xmlns:a16="http://schemas.microsoft.com/office/drawing/2014/main" id="{39066EBB-72AB-4888-BDAC-B8BB563E96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890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EAE1-2168-4458-A2EF-227549B55EA0}"/>
              </a:ext>
            </a:extLst>
          </p:cNvPr>
          <p:cNvSpPr>
            <a:spLocks noGrp="1"/>
          </p:cNvSpPr>
          <p:nvPr>
            <p:ph type="title"/>
          </p:nvPr>
        </p:nvSpPr>
        <p:spPr/>
        <p:txBody>
          <a:bodyPr/>
          <a:lstStyle/>
          <a:p>
            <a:r>
              <a:rPr lang="en-US" dirty="0"/>
              <a:t>Prioritizing by Impact and Feasibility </a:t>
            </a:r>
          </a:p>
        </p:txBody>
      </p:sp>
      <p:pic>
        <p:nvPicPr>
          <p:cNvPr id="7" name="Picture 6">
            <a:extLst>
              <a:ext uri="{FF2B5EF4-FFF2-40B4-BE49-F238E27FC236}">
                <a16:creationId xmlns:a16="http://schemas.microsoft.com/office/drawing/2014/main" id="{84B0DC62-2C51-4426-815E-8F2507F3DC01}"/>
              </a:ext>
            </a:extLst>
          </p:cNvPr>
          <p:cNvPicPr>
            <a:picLocks noChangeAspect="1"/>
          </p:cNvPicPr>
          <p:nvPr/>
        </p:nvPicPr>
        <p:blipFill>
          <a:blip r:embed="rId2"/>
          <a:stretch>
            <a:fillRect/>
          </a:stretch>
        </p:blipFill>
        <p:spPr>
          <a:xfrm>
            <a:off x="1654733" y="1741036"/>
            <a:ext cx="6428245" cy="3986792"/>
          </a:xfrm>
          <a:prstGeom prst="rect">
            <a:avLst/>
          </a:prstGeom>
        </p:spPr>
      </p:pic>
      <p:sp>
        <p:nvSpPr>
          <p:cNvPr id="12" name="TextBox 11">
            <a:extLst>
              <a:ext uri="{FF2B5EF4-FFF2-40B4-BE49-F238E27FC236}">
                <a16:creationId xmlns:a16="http://schemas.microsoft.com/office/drawing/2014/main" id="{CE4209FF-B0F7-4A43-A36A-09F12B226850}"/>
              </a:ext>
            </a:extLst>
          </p:cNvPr>
          <p:cNvSpPr txBox="1"/>
          <p:nvPr/>
        </p:nvSpPr>
        <p:spPr>
          <a:xfrm>
            <a:off x="1898008" y="5693500"/>
            <a:ext cx="1228444"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Least Feasible</a:t>
            </a:r>
          </a:p>
        </p:txBody>
      </p:sp>
      <p:sp>
        <p:nvSpPr>
          <p:cNvPr id="13" name="TextBox 12">
            <a:extLst>
              <a:ext uri="{FF2B5EF4-FFF2-40B4-BE49-F238E27FC236}">
                <a16:creationId xmlns:a16="http://schemas.microsoft.com/office/drawing/2014/main" id="{27186B74-905D-495C-8176-F87DC52173E9}"/>
              </a:ext>
            </a:extLst>
          </p:cNvPr>
          <p:cNvSpPr txBox="1"/>
          <p:nvPr/>
        </p:nvSpPr>
        <p:spPr>
          <a:xfrm>
            <a:off x="7070237" y="5684501"/>
            <a:ext cx="1471563"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Most Feasible</a:t>
            </a:r>
          </a:p>
        </p:txBody>
      </p:sp>
      <p:sp>
        <p:nvSpPr>
          <p:cNvPr id="14" name="Arrow: Right 13">
            <a:extLst>
              <a:ext uri="{FF2B5EF4-FFF2-40B4-BE49-F238E27FC236}">
                <a16:creationId xmlns:a16="http://schemas.microsoft.com/office/drawing/2014/main" id="{0CDA33AD-AE27-4295-A89F-39A29676C8F9}"/>
              </a:ext>
            </a:extLst>
          </p:cNvPr>
          <p:cNvSpPr/>
          <p:nvPr/>
        </p:nvSpPr>
        <p:spPr>
          <a:xfrm>
            <a:off x="3156719" y="5654967"/>
            <a:ext cx="3915434" cy="384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Feasibility Votes</a:t>
            </a:r>
          </a:p>
        </p:txBody>
      </p:sp>
      <p:grpSp>
        <p:nvGrpSpPr>
          <p:cNvPr id="3" name="Group 2">
            <a:extLst>
              <a:ext uri="{FF2B5EF4-FFF2-40B4-BE49-F238E27FC236}">
                <a16:creationId xmlns:a16="http://schemas.microsoft.com/office/drawing/2014/main" id="{65C82284-FF8C-4CB1-ABDA-98346B58EF50}"/>
              </a:ext>
            </a:extLst>
          </p:cNvPr>
          <p:cNvGrpSpPr/>
          <p:nvPr/>
        </p:nvGrpSpPr>
        <p:grpSpPr>
          <a:xfrm>
            <a:off x="431537" y="1789835"/>
            <a:ext cx="1137267" cy="3969600"/>
            <a:chOff x="549292" y="2038071"/>
            <a:chExt cx="1137267" cy="3969600"/>
          </a:xfrm>
        </p:grpSpPr>
        <p:sp>
          <p:nvSpPr>
            <p:cNvPr id="15" name="Arrow: Right 14">
              <a:extLst>
                <a:ext uri="{FF2B5EF4-FFF2-40B4-BE49-F238E27FC236}">
                  <a16:creationId xmlns:a16="http://schemas.microsoft.com/office/drawing/2014/main" id="{483D28E4-A987-45C7-9577-3E0664808E3F}"/>
                </a:ext>
              </a:extLst>
            </p:cNvPr>
            <p:cNvSpPr/>
            <p:nvPr/>
          </p:nvSpPr>
          <p:spPr>
            <a:xfrm rot="16200000">
              <a:off x="-586548" y="3830846"/>
              <a:ext cx="3354047" cy="384048"/>
            </a:xfrm>
            <a:prstGeom prst="rightArrow">
              <a:avLst/>
            </a:prstGeom>
            <a:solidFill>
              <a:srgbClr val="E7E2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cs typeface="Calibri" panose="020F0502020204030204" pitchFamily="34" charset="0"/>
                </a:rPr>
                <a:t>Impact Votes</a:t>
              </a:r>
            </a:p>
          </p:txBody>
        </p:sp>
        <p:sp>
          <p:nvSpPr>
            <p:cNvPr id="16" name="TextBox 15">
              <a:extLst>
                <a:ext uri="{FF2B5EF4-FFF2-40B4-BE49-F238E27FC236}">
                  <a16:creationId xmlns:a16="http://schemas.microsoft.com/office/drawing/2014/main" id="{647255A8-F3B6-4E0E-AED7-7482C1024C86}"/>
                </a:ext>
              </a:extLst>
            </p:cNvPr>
            <p:cNvSpPr txBox="1"/>
            <p:nvPr/>
          </p:nvSpPr>
          <p:spPr>
            <a:xfrm>
              <a:off x="549292" y="5699894"/>
              <a:ext cx="1126847"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Least Impact</a:t>
              </a:r>
            </a:p>
          </p:txBody>
        </p:sp>
        <p:sp>
          <p:nvSpPr>
            <p:cNvPr id="17" name="TextBox 16">
              <a:extLst>
                <a:ext uri="{FF2B5EF4-FFF2-40B4-BE49-F238E27FC236}">
                  <a16:creationId xmlns:a16="http://schemas.microsoft.com/office/drawing/2014/main" id="{069AD329-AEEF-41C0-8652-118933DF6BD0}"/>
                </a:ext>
              </a:extLst>
            </p:cNvPr>
            <p:cNvSpPr txBox="1"/>
            <p:nvPr/>
          </p:nvSpPr>
          <p:spPr>
            <a:xfrm>
              <a:off x="559712" y="2038071"/>
              <a:ext cx="1126847"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Most Impact</a:t>
              </a:r>
            </a:p>
          </p:txBody>
        </p:sp>
      </p:grpSp>
      <p:sp>
        <p:nvSpPr>
          <p:cNvPr id="26" name="TextBox 25">
            <a:extLst>
              <a:ext uri="{FF2B5EF4-FFF2-40B4-BE49-F238E27FC236}">
                <a16:creationId xmlns:a16="http://schemas.microsoft.com/office/drawing/2014/main" id="{700E5980-9DB9-4A2B-8A32-4E4EB1E55538}"/>
              </a:ext>
            </a:extLst>
          </p:cNvPr>
          <p:cNvSpPr txBox="1"/>
          <p:nvPr/>
        </p:nvSpPr>
        <p:spPr>
          <a:xfrm>
            <a:off x="2012158" y="5893555"/>
            <a:ext cx="196650" cy="215444"/>
          </a:xfrm>
          <a:prstGeom prst="rect">
            <a:avLst/>
          </a:prstGeom>
          <a:noFill/>
        </p:spPr>
        <p:txBody>
          <a:bodyPr wrap="square" rtlCol="0">
            <a:spAutoFit/>
          </a:bodyPr>
          <a:lstStyle/>
          <a:p>
            <a:r>
              <a:rPr lang="en-US" sz="800" dirty="0">
                <a:solidFill>
                  <a:schemeClr val="tx1">
                    <a:lumMod val="75000"/>
                    <a:lumOff val="25000"/>
                  </a:schemeClr>
                </a:solidFill>
              </a:rPr>
              <a:t>0</a:t>
            </a:r>
          </a:p>
        </p:txBody>
      </p:sp>
      <p:sp>
        <p:nvSpPr>
          <p:cNvPr id="27" name="TextBox 26">
            <a:extLst>
              <a:ext uri="{FF2B5EF4-FFF2-40B4-BE49-F238E27FC236}">
                <a16:creationId xmlns:a16="http://schemas.microsoft.com/office/drawing/2014/main" id="{73786053-4D6A-42C1-8285-C852DAB5AE3E}"/>
              </a:ext>
            </a:extLst>
          </p:cNvPr>
          <p:cNvSpPr txBox="1"/>
          <p:nvPr/>
        </p:nvSpPr>
        <p:spPr>
          <a:xfrm>
            <a:off x="3796900" y="5884556"/>
            <a:ext cx="196650" cy="215444"/>
          </a:xfrm>
          <a:prstGeom prst="rect">
            <a:avLst/>
          </a:prstGeom>
          <a:noFill/>
        </p:spPr>
        <p:txBody>
          <a:bodyPr wrap="square" rtlCol="0">
            <a:spAutoFit/>
          </a:bodyPr>
          <a:lstStyle/>
          <a:p>
            <a:r>
              <a:rPr lang="en-US" sz="800" dirty="0">
                <a:solidFill>
                  <a:schemeClr val="tx1">
                    <a:lumMod val="75000"/>
                    <a:lumOff val="25000"/>
                  </a:schemeClr>
                </a:solidFill>
              </a:rPr>
              <a:t>4</a:t>
            </a:r>
          </a:p>
        </p:txBody>
      </p:sp>
      <p:sp>
        <p:nvSpPr>
          <p:cNvPr id="28" name="TextBox 27">
            <a:extLst>
              <a:ext uri="{FF2B5EF4-FFF2-40B4-BE49-F238E27FC236}">
                <a16:creationId xmlns:a16="http://schemas.microsoft.com/office/drawing/2014/main" id="{5776B6B2-0682-41F5-B1B9-25C9EBA8A9F6}"/>
              </a:ext>
            </a:extLst>
          </p:cNvPr>
          <p:cNvSpPr txBox="1"/>
          <p:nvPr/>
        </p:nvSpPr>
        <p:spPr>
          <a:xfrm>
            <a:off x="5591788" y="5884556"/>
            <a:ext cx="196650" cy="215444"/>
          </a:xfrm>
          <a:prstGeom prst="rect">
            <a:avLst/>
          </a:prstGeom>
          <a:noFill/>
        </p:spPr>
        <p:txBody>
          <a:bodyPr wrap="square" rtlCol="0">
            <a:spAutoFit/>
          </a:bodyPr>
          <a:lstStyle/>
          <a:p>
            <a:r>
              <a:rPr lang="en-US" sz="800" dirty="0">
                <a:solidFill>
                  <a:schemeClr val="tx1">
                    <a:lumMod val="75000"/>
                    <a:lumOff val="25000"/>
                  </a:schemeClr>
                </a:solidFill>
              </a:rPr>
              <a:t>8</a:t>
            </a:r>
          </a:p>
        </p:txBody>
      </p:sp>
      <p:sp>
        <p:nvSpPr>
          <p:cNvPr id="29" name="TextBox 28">
            <a:extLst>
              <a:ext uri="{FF2B5EF4-FFF2-40B4-BE49-F238E27FC236}">
                <a16:creationId xmlns:a16="http://schemas.microsoft.com/office/drawing/2014/main" id="{693F0617-9C41-48B2-8E65-929BF439DD7C}"/>
              </a:ext>
            </a:extLst>
          </p:cNvPr>
          <p:cNvSpPr txBox="1"/>
          <p:nvPr/>
        </p:nvSpPr>
        <p:spPr>
          <a:xfrm>
            <a:off x="7346953" y="5890887"/>
            <a:ext cx="461225" cy="215444"/>
          </a:xfrm>
          <a:prstGeom prst="rect">
            <a:avLst/>
          </a:prstGeom>
          <a:noFill/>
        </p:spPr>
        <p:txBody>
          <a:bodyPr wrap="square" rtlCol="0">
            <a:spAutoFit/>
          </a:bodyPr>
          <a:lstStyle/>
          <a:p>
            <a:r>
              <a:rPr lang="en-US" sz="800" dirty="0">
                <a:solidFill>
                  <a:schemeClr val="tx1">
                    <a:lumMod val="75000"/>
                    <a:lumOff val="25000"/>
                  </a:schemeClr>
                </a:solidFill>
              </a:rPr>
              <a:t>12</a:t>
            </a:r>
          </a:p>
        </p:txBody>
      </p:sp>
      <p:sp>
        <p:nvSpPr>
          <p:cNvPr id="30" name="TextBox 29">
            <a:extLst>
              <a:ext uri="{FF2B5EF4-FFF2-40B4-BE49-F238E27FC236}">
                <a16:creationId xmlns:a16="http://schemas.microsoft.com/office/drawing/2014/main" id="{DE5B8689-3530-412A-8CCB-1C5DC4D2F04F}"/>
              </a:ext>
            </a:extLst>
          </p:cNvPr>
          <p:cNvSpPr txBox="1"/>
          <p:nvPr/>
        </p:nvSpPr>
        <p:spPr>
          <a:xfrm>
            <a:off x="1482875" y="5543991"/>
            <a:ext cx="196650" cy="215444"/>
          </a:xfrm>
          <a:prstGeom prst="rect">
            <a:avLst/>
          </a:prstGeom>
          <a:noFill/>
        </p:spPr>
        <p:txBody>
          <a:bodyPr wrap="square" rtlCol="0">
            <a:spAutoFit/>
          </a:bodyPr>
          <a:lstStyle/>
          <a:p>
            <a:r>
              <a:rPr lang="en-US" sz="800" dirty="0">
                <a:solidFill>
                  <a:schemeClr val="tx1">
                    <a:lumMod val="75000"/>
                    <a:lumOff val="25000"/>
                  </a:schemeClr>
                </a:solidFill>
              </a:rPr>
              <a:t>0</a:t>
            </a:r>
          </a:p>
        </p:txBody>
      </p:sp>
      <p:sp>
        <p:nvSpPr>
          <p:cNvPr id="31" name="TextBox 30">
            <a:extLst>
              <a:ext uri="{FF2B5EF4-FFF2-40B4-BE49-F238E27FC236}">
                <a16:creationId xmlns:a16="http://schemas.microsoft.com/office/drawing/2014/main" id="{42B10F0F-5952-4678-85FD-6201FDF4A49D}"/>
              </a:ext>
            </a:extLst>
          </p:cNvPr>
          <p:cNvSpPr txBox="1"/>
          <p:nvPr/>
        </p:nvSpPr>
        <p:spPr>
          <a:xfrm>
            <a:off x="1482875" y="4448037"/>
            <a:ext cx="196650" cy="215444"/>
          </a:xfrm>
          <a:prstGeom prst="rect">
            <a:avLst/>
          </a:prstGeom>
          <a:noFill/>
        </p:spPr>
        <p:txBody>
          <a:bodyPr wrap="square" rtlCol="0">
            <a:spAutoFit/>
          </a:bodyPr>
          <a:lstStyle/>
          <a:p>
            <a:r>
              <a:rPr lang="en-US" sz="800" dirty="0">
                <a:solidFill>
                  <a:schemeClr val="tx1">
                    <a:lumMod val="75000"/>
                    <a:lumOff val="25000"/>
                  </a:schemeClr>
                </a:solidFill>
              </a:rPr>
              <a:t>4</a:t>
            </a:r>
          </a:p>
        </p:txBody>
      </p:sp>
      <p:sp>
        <p:nvSpPr>
          <p:cNvPr id="32" name="TextBox 31">
            <a:extLst>
              <a:ext uri="{FF2B5EF4-FFF2-40B4-BE49-F238E27FC236}">
                <a16:creationId xmlns:a16="http://schemas.microsoft.com/office/drawing/2014/main" id="{D58DFC54-5462-44BD-B5C7-FA6FD9A69D75}"/>
              </a:ext>
            </a:extLst>
          </p:cNvPr>
          <p:cNvSpPr txBox="1"/>
          <p:nvPr/>
        </p:nvSpPr>
        <p:spPr>
          <a:xfrm>
            <a:off x="1482875" y="3360035"/>
            <a:ext cx="196650" cy="215444"/>
          </a:xfrm>
          <a:prstGeom prst="rect">
            <a:avLst/>
          </a:prstGeom>
          <a:noFill/>
        </p:spPr>
        <p:txBody>
          <a:bodyPr wrap="square" rtlCol="0">
            <a:spAutoFit/>
          </a:bodyPr>
          <a:lstStyle/>
          <a:p>
            <a:r>
              <a:rPr lang="en-US" sz="800" dirty="0">
                <a:solidFill>
                  <a:schemeClr val="tx1">
                    <a:lumMod val="75000"/>
                    <a:lumOff val="25000"/>
                  </a:schemeClr>
                </a:solidFill>
              </a:rPr>
              <a:t>8</a:t>
            </a:r>
          </a:p>
        </p:txBody>
      </p:sp>
      <p:sp>
        <p:nvSpPr>
          <p:cNvPr id="33" name="TextBox 32">
            <a:extLst>
              <a:ext uri="{FF2B5EF4-FFF2-40B4-BE49-F238E27FC236}">
                <a16:creationId xmlns:a16="http://schemas.microsoft.com/office/drawing/2014/main" id="{9D4DB97C-7225-48E1-A49A-FA157F5889B1}"/>
              </a:ext>
            </a:extLst>
          </p:cNvPr>
          <p:cNvSpPr txBox="1"/>
          <p:nvPr/>
        </p:nvSpPr>
        <p:spPr>
          <a:xfrm>
            <a:off x="1430524" y="2266619"/>
            <a:ext cx="322071" cy="215444"/>
          </a:xfrm>
          <a:prstGeom prst="rect">
            <a:avLst/>
          </a:prstGeom>
          <a:noFill/>
        </p:spPr>
        <p:txBody>
          <a:bodyPr wrap="square" rtlCol="0">
            <a:spAutoFit/>
          </a:bodyPr>
          <a:lstStyle/>
          <a:p>
            <a:r>
              <a:rPr lang="en-US" sz="800" dirty="0">
                <a:solidFill>
                  <a:schemeClr val="tx1">
                    <a:lumMod val="75000"/>
                    <a:lumOff val="25000"/>
                  </a:schemeClr>
                </a:solidFill>
              </a:rPr>
              <a:t>12</a:t>
            </a:r>
          </a:p>
        </p:txBody>
      </p:sp>
      <p:sp>
        <p:nvSpPr>
          <p:cNvPr id="34" name="TextBox 33">
            <a:extLst>
              <a:ext uri="{FF2B5EF4-FFF2-40B4-BE49-F238E27FC236}">
                <a16:creationId xmlns:a16="http://schemas.microsoft.com/office/drawing/2014/main" id="{BEFF2C6A-0486-4E55-B13C-FA9D7716163E}"/>
              </a:ext>
            </a:extLst>
          </p:cNvPr>
          <p:cNvSpPr txBox="1"/>
          <p:nvPr/>
        </p:nvSpPr>
        <p:spPr>
          <a:xfrm>
            <a:off x="1973402" y="1395452"/>
            <a:ext cx="5645263" cy="369332"/>
          </a:xfrm>
          <a:prstGeom prst="rect">
            <a:avLst/>
          </a:prstGeom>
          <a:noFill/>
        </p:spPr>
        <p:txBody>
          <a:bodyPr wrap="none" rtlCol="0">
            <a:spAutoFit/>
          </a:bodyPr>
          <a:lstStyle/>
          <a:p>
            <a:r>
              <a:rPr lang="en-US" b="1" dirty="0"/>
              <a:t>Impact &amp; Feasibility of All Strategies That Received Votes</a:t>
            </a:r>
          </a:p>
        </p:txBody>
      </p:sp>
      <p:sp>
        <p:nvSpPr>
          <p:cNvPr id="19" name="Content Placeholder 2">
            <a:extLst>
              <a:ext uri="{FF2B5EF4-FFF2-40B4-BE49-F238E27FC236}">
                <a16:creationId xmlns:a16="http://schemas.microsoft.com/office/drawing/2014/main" id="{5628D32D-233C-4FD2-8F6E-35A02DFC0154}"/>
              </a:ext>
            </a:extLst>
          </p:cNvPr>
          <p:cNvSpPr>
            <a:spLocks noGrp="1"/>
          </p:cNvSpPr>
          <p:nvPr>
            <p:ph sz="quarter" idx="1"/>
          </p:nvPr>
        </p:nvSpPr>
        <p:spPr>
          <a:xfrm>
            <a:off x="8357778" y="2186152"/>
            <a:ext cx="3330286" cy="3909848"/>
          </a:xfrm>
        </p:spPr>
        <p:txBody>
          <a:bodyPr/>
          <a:lstStyle/>
          <a:p>
            <a:r>
              <a:rPr lang="en-US" dirty="0"/>
              <a:t>28 strategies received at least 1 vote for feasibility/impact</a:t>
            </a:r>
          </a:p>
          <a:p>
            <a:r>
              <a:rPr lang="en-US" dirty="0"/>
              <a:t>Some strategies begin to emerge as impactful &amp; feasible </a:t>
            </a:r>
          </a:p>
        </p:txBody>
      </p:sp>
    </p:spTree>
    <p:extLst>
      <p:ext uri="{BB962C8B-B14F-4D97-AF65-F5344CB8AC3E}">
        <p14:creationId xmlns:p14="http://schemas.microsoft.com/office/powerpoint/2010/main" val="1606429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E53CA8D0-5F54-47D7-8066-8E926EBEA4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0724" y="2271444"/>
            <a:ext cx="2109665" cy="1569879"/>
          </a:xfrm>
          <a:prstGeom prst="rect">
            <a:avLst/>
          </a:prstGeom>
        </p:spPr>
      </p:pic>
      <p:sp>
        <p:nvSpPr>
          <p:cNvPr id="2" name="Title 1">
            <a:extLst>
              <a:ext uri="{FF2B5EF4-FFF2-40B4-BE49-F238E27FC236}">
                <a16:creationId xmlns:a16="http://schemas.microsoft.com/office/drawing/2014/main" id="{7B6FE435-D9F9-42C1-A5AB-DADBC50A012B}"/>
              </a:ext>
            </a:extLst>
          </p:cNvPr>
          <p:cNvSpPr>
            <a:spLocks noGrp="1"/>
          </p:cNvSpPr>
          <p:nvPr>
            <p:ph type="title"/>
          </p:nvPr>
        </p:nvSpPr>
        <p:spPr/>
        <p:txBody>
          <a:bodyPr/>
          <a:lstStyle/>
          <a:p>
            <a:r>
              <a:rPr lang="en-US" dirty="0"/>
              <a:t>Collaboration Partners </a:t>
            </a:r>
          </a:p>
        </p:txBody>
      </p:sp>
      <p:pic>
        <p:nvPicPr>
          <p:cNvPr id="6" name="Content Placeholder 5" descr="A picture containing fence&#10;&#10;Description automatically generated">
            <a:extLst>
              <a:ext uri="{FF2B5EF4-FFF2-40B4-BE49-F238E27FC236}">
                <a16:creationId xmlns:a16="http://schemas.microsoft.com/office/drawing/2014/main" id="{8CC31EBA-53C8-448C-B831-340F102A354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406156" y="3841323"/>
            <a:ext cx="4371897" cy="1790829"/>
          </a:xfrm>
        </p:spPr>
      </p:pic>
      <p:pic>
        <p:nvPicPr>
          <p:cNvPr id="10" name="Picture 9" descr="A black sign with white text&#10;&#10;Description generated with high confidence">
            <a:extLst>
              <a:ext uri="{FF2B5EF4-FFF2-40B4-BE49-F238E27FC236}">
                <a16:creationId xmlns:a16="http://schemas.microsoft.com/office/drawing/2014/main" id="{5AB0FC6A-7AB7-44F7-B25D-72D6B908D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2182597"/>
            <a:ext cx="6030879" cy="543355"/>
          </a:xfrm>
          <a:prstGeom prst="rect">
            <a:avLst/>
          </a:prstGeom>
        </p:spPr>
      </p:pic>
      <p:pic>
        <p:nvPicPr>
          <p:cNvPr id="12" name="Picture 11">
            <a:extLst>
              <a:ext uri="{FF2B5EF4-FFF2-40B4-BE49-F238E27FC236}">
                <a16:creationId xmlns:a16="http://schemas.microsoft.com/office/drawing/2014/main" id="{B8DFB630-27EB-4A2D-A070-83170D56811B}"/>
              </a:ext>
            </a:extLst>
          </p:cNvPr>
          <p:cNvPicPr>
            <a:picLocks noChangeAspect="1"/>
          </p:cNvPicPr>
          <p:nvPr/>
        </p:nvPicPr>
        <p:blipFill>
          <a:blip r:embed="rId6"/>
          <a:stretch>
            <a:fillRect/>
          </a:stretch>
        </p:blipFill>
        <p:spPr>
          <a:xfrm>
            <a:off x="3335736" y="2941075"/>
            <a:ext cx="2714469" cy="1322367"/>
          </a:xfrm>
          <a:prstGeom prst="rect">
            <a:avLst/>
          </a:prstGeom>
        </p:spPr>
      </p:pic>
      <p:pic>
        <p:nvPicPr>
          <p:cNvPr id="14" name="Picture 13" descr="Logo, company name&#10;&#10;Description automatically generated">
            <a:extLst>
              <a:ext uri="{FF2B5EF4-FFF2-40B4-BE49-F238E27FC236}">
                <a16:creationId xmlns:a16="http://schemas.microsoft.com/office/drawing/2014/main" id="{8953468D-C243-4195-A3FA-985E214127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789" y="4304571"/>
            <a:ext cx="4483308" cy="1327581"/>
          </a:xfrm>
          <a:prstGeom prst="rect">
            <a:avLst/>
          </a:prstGeom>
        </p:spPr>
      </p:pic>
      <p:sp>
        <p:nvSpPr>
          <p:cNvPr id="15" name="TextBox 14">
            <a:extLst>
              <a:ext uri="{FF2B5EF4-FFF2-40B4-BE49-F238E27FC236}">
                <a16:creationId xmlns:a16="http://schemas.microsoft.com/office/drawing/2014/main" id="{3FE191AF-9092-471A-BE3E-A5A99E8C0E76}"/>
              </a:ext>
            </a:extLst>
          </p:cNvPr>
          <p:cNvSpPr txBox="1"/>
          <p:nvPr/>
        </p:nvSpPr>
        <p:spPr>
          <a:xfrm>
            <a:off x="7499030" y="2752735"/>
            <a:ext cx="2471694" cy="1015663"/>
          </a:xfrm>
          <a:prstGeom prst="rect">
            <a:avLst/>
          </a:prstGeom>
          <a:noFill/>
        </p:spPr>
        <p:txBody>
          <a:bodyPr wrap="square" rtlCol="0">
            <a:spAutoFit/>
          </a:bodyPr>
          <a:lstStyle/>
          <a:p>
            <a:r>
              <a:rPr lang="en-US" sz="2000" b="1" dirty="0">
                <a:solidFill>
                  <a:srgbClr val="306F86"/>
                </a:solidFill>
              </a:rPr>
              <a:t>McDowell County Substance Use Workgroup</a:t>
            </a:r>
          </a:p>
        </p:txBody>
      </p:sp>
    </p:spTree>
    <p:extLst>
      <p:ext uri="{BB962C8B-B14F-4D97-AF65-F5344CB8AC3E}">
        <p14:creationId xmlns:p14="http://schemas.microsoft.com/office/powerpoint/2010/main" val="45486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29E3BA-85D5-4B4D-B3C5-98E6EF21E7EC}"/>
              </a:ext>
            </a:extLst>
          </p:cNvPr>
          <p:cNvPicPr>
            <a:picLocks noChangeAspect="1"/>
          </p:cNvPicPr>
          <p:nvPr/>
        </p:nvPicPr>
        <p:blipFill rotWithShape="1">
          <a:blip r:embed="rId3"/>
          <a:srcRect l="621"/>
          <a:stretch/>
        </p:blipFill>
        <p:spPr>
          <a:xfrm>
            <a:off x="2231765" y="1690688"/>
            <a:ext cx="7511842" cy="3684909"/>
          </a:xfrm>
          <a:prstGeom prst="rect">
            <a:avLst/>
          </a:prstGeom>
        </p:spPr>
      </p:pic>
      <p:sp>
        <p:nvSpPr>
          <p:cNvPr id="10" name="Rectangle 9">
            <a:extLst>
              <a:ext uri="{FF2B5EF4-FFF2-40B4-BE49-F238E27FC236}">
                <a16:creationId xmlns:a16="http://schemas.microsoft.com/office/drawing/2014/main" id="{BAF30211-AFDB-44E0-B77E-ED356EEEBF48}"/>
              </a:ext>
            </a:extLst>
          </p:cNvPr>
          <p:cNvSpPr/>
          <p:nvPr/>
        </p:nvSpPr>
        <p:spPr>
          <a:xfrm>
            <a:off x="803273" y="5537200"/>
            <a:ext cx="10585451" cy="369332"/>
          </a:xfrm>
          <a:prstGeom prst="rect">
            <a:avLst/>
          </a:prstGeom>
        </p:spPr>
        <p:txBody>
          <a:bodyPr wrap="square">
            <a:spAutoFit/>
          </a:bodyPr>
          <a:lstStyle/>
          <a:p>
            <a:pPr lvl="0">
              <a:defRPr/>
            </a:pPr>
            <a:r>
              <a:rPr lang="en-US" b="1" kern="0" dirty="0"/>
              <a:t>Mission: To facilitate collaborative solutions to population health challenges in N.C. and beyond</a:t>
            </a:r>
            <a:endParaRPr lang="en-US" kern="0" dirty="0"/>
          </a:p>
        </p:txBody>
      </p:sp>
      <p:sp>
        <p:nvSpPr>
          <p:cNvPr id="4" name="Title 1">
            <a:extLst>
              <a:ext uri="{FF2B5EF4-FFF2-40B4-BE49-F238E27FC236}">
                <a16:creationId xmlns:a16="http://schemas.microsoft.com/office/drawing/2014/main" id="{A58ED1DC-FF71-4E66-9FAD-4207B72DE3E5}"/>
              </a:ext>
            </a:extLst>
          </p:cNvPr>
          <p:cNvSpPr>
            <a:spLocks noGrp="1"/>
          </p:cNvSpPr>
          <p:nvPr>
            <p:ph type="title"/>
          </p:nvPr>
        </p:nvSpPr>
        <p:spPr>
          <a:xfrm>
            <a:off x="838200" y="365125"/>
            <a:ext cx="10515600" cy="1325563"/>
          </a:xfrm>
        </p:spPr>
        <p:txBody>
          <a:bodyPr/>
          <a:lstStyle/>
          <a:p>
            <a:r>
              <a:rPr lang="en-US" dirty="0"/>
              <a:t>North Carolina Institute for Public Health (NCIPH)</a:t>
            </a:r>
          </a:p>
        </p:txBody>
      </p:sp>
    </p:spTree>
    <p:extLst>
      <p:ext uri="{BB962C8B-B14F-4D97-AF65-F5344CB8AC3E}">
        <p14:creationId xmlns:p14="http://schemas.microsoft.com/office/powerpoint/2010/main" val="1501564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75F81-705A-479A-B522-EB74A2E7E0DC}"/>
              </a:ext>
            </a:extLst>
          </p:cNvPr>
          <p:cNvSpPr>
            <a:spLocks noGrp="1"/>
          </p:cNvSpPr>
          <p:nvPr>
            <p:ph type="title"/>
          </p:nvPr>
        </p:nvSpPr>
        <p:spPr/>
        <p:txBody>
          <a:bodyPr/>
          <a:lstStyle/>
          <a:p>
            <a:r>
              <a:rPr lang="en-US" dirty="0"/>
              <a:t>North Carolina Center for Health &amp; Wellness (NCCHW) </a:t>
            </a:r>
          </a:p>
        </p:txBody>
      </p:sp>
      <p:pic>
        <p:nvPicPr>
          <p:cNvPr id="5" name="Content Placeholder 4">
            <a:extLst>
              <a:ext uri="{FF2B5EF4-FFF2-40B4-BE49-F238E27FC236}">
                <a16:creationId xmlns:a16="http://schemas.microsoft.com/office/drawing/2014/main" id="{7B6239FD-FCEC-47F3-AF10-1D1FB6A84497}"/>
              </a:ext>
            </a:extLst>
          </p:cNvPr>
          <p:cNvPicPr>
            <a:picLocks noGrp="1" noChangeAspect="1"/>
          </p:cNvPicPr>
          <p:nvPr>
            <p:ph idx="1"/>
          </p:nvPr>
        </p:nvPicPr>
        <p:blipFill>
          <a:blip r:embed="rId3"/>
          <a:stretch>
            <a:fillRect/>
          </a:stretch>
        </p:blipFill>
        <p:spPr>
          <a:xfrm>
            <a:off x="7924800" y="4220054"/>
            <a:ext cx="3641362" cy="1773908"/>
          </a:xfrm>
          <a:prstGeom prst="rect">
            <a:avLst/>
          </a:prstGeom>
        </p:spPr>
      </p:pic>
      <p:sp>
        <p:nvSpPr>
          <p:cNvPr id="7" name="TextBox 6">
            <a:extLst>
              <a:ext uri="{FF2B5EF4-FFF2-40B4-BE49-F238E27FC236}">
                <a16:creationId xmlns:a16="http://schemas.microsoft.com/office/drawing/2014/main" id="{9430B74F-4CD0-47B1-BF70-59C1F6B626DA}"/>
              </a:ext>
            </a:extLst>
          </p:cNvPr>
          <p:cNvSpPr txBox="1"/>
          <p:nvPr/>
        </p:nvSpPr>
        <p:spPr>
          <a:xfrm>
            <a:off x="838200" y="1690688"/>
            <a:ext cx="939165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Located within the University of North Carolina Asheville </a:t>
            </a:r>
          </a:p>
          <a:p>
            <a:pPr marL="285750" indent="-285750">
              <a:buFont typeface="Arial" panose="020B0604020202020204" pitchFamily="34" charset="0"/>
              <a:buChar char="•"/>
            </a:pPr>
            <a:r>
              <a:rPr lang="en-US" sz="2400" dirty="0"/>
              <a:t>Mission: </a:t>
            </a:r>
            <a:r>
              <a:rPr lang="en-US" sz="2400" dirty="0">
                <a:solidFill>
                  <a:schemeClr val="tx1">
                    <a:lumMod val="85000"/>
                    <a:lumOff val="15000"/>
                  </a:schemeClr>
                </a:solidFill>
              </a:rPr>
              <a:t>Develop equitable opportunities that lead to healthy North Carolina communities.</a:t>
            </a:r>
            <a:endParaRPr lang="en-US" sz="2400" dirty="0"/>
          </a:p>
          <a:p>
            <a:pPr marL="285750" indent="-285750">
              <a:buFont typeface="Arial" panose="020B0604020202020204" pitchFamily="34" charset="0"/>
              <a:buChar char="•"/>
            </a:pPr>
            <a:r>
              <a:rPr lang="en-US" sz="2400" dirty="0"/>
              <a:t>Works “to impact policy, build capacity, and ignite community initiatives by working through a web of cross-sector relationships organized around building healthier places throughout the state.”</a:t>
            </a:r>
          </a:p>
          <a:p>
            <a:pPr marL="285750" indent="-285750">
              <a:buFont typeface="Arial" panose="020B0604020202020204" pitchFamily="34" charset="0"/>
              <a:buChar char="•"/>
            </a:pPr>
            <a:r>
              <a:rPr lang="en-US" sz="2400" dirty="0">
                <a:solidFill>
                  <a:schemeClr val="tx1">
                    <a:lumMod val="85000"/>
                    <a:lumOff val="15000"/>
                  </a:schemeClr>
                </a:solidFill>
              </a:rPr>
              <a:t>Training and technical assistance support partners in understanding strengths and needs, measuring </a:t>
            </a:r>
          </a:p>
          <a:p>
            <a:r>
              <a:rPr lang="en-US" sz="2400" dirty="0">
                <a:solidFill>
                  <a:schemeClr val="tx1">
                    <a:lumMod val="85000"/>
                    <a:lumOff val="15000"/>
                  </a:schemeClr>
                </a:solidFill>
              </a:rPr>
              <a:t>    impact and improving results</a:t>
            </a:r>
            <a:endParaRPr lang="en-US" sz="2400" dirty="0"/>
          </a:p>
        </p:txBody>
      </p:sp>
    </p:spTree>
    <p:extLst>
      <p:ext uri="{BB962C8B-B14F-4D97-AF65-F5344CB8AC3E}">
        <p14:creationId xmlns:p14="http://schemas.microsoft.com/office/powerpoint/2010/main" val="144700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5A462891-E0AF-4352-8F21-295D26290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042" y="4222719"/>
            <a:ext cx="5822629" cy="1724176"/>
          </a:xfrm>
          <a:prstGeom prst="rect">
            <a:avLst/>
          </a:prstGeom>
        </p:spPr>
      </p:pic>
      <p:sp>
        <p:nvSpPr>
          <p:cNvPr id="2" name="Title 1">
            <a:extLst>
              <a:ext uri="{FF2B5EF4-FFF2-40B4-BE49-F238E27FC236}">
                <a16:creationId xmlns:a16="http://schemas.microsoft.com/office/drawing/2014/main" id="{917981B7-0A13-4247-B085-F8F422851458}"/>
              </a:ext>
            </a:extLst>
          </p:cNvPr>
          <p:cNvSpPr>
            <a:spLocks noGrp="1"/>
          </p:cNvSpPr>
          <p:nvPr>
            <p:ph type="title"/>
          </p:nvPr>
        </p:nvSpPr>
        <p:spPr/>
        <p:txBody>
          <a:bodyPr/>
          <a:lstStyle/>
          <a:p>
            <a:r>
              <a:rPr lang="en-US" dirty="0"/>
              <a:t>Rural Forward North Carolina</a:t>
            </a:r>
          </a:p>
        </p:txBody>
      </p:sp>
      <p:sp>
        <p:nvSpPr>
          <p:cNvPr id="9" name="TextBox 8">
            <a:extLst>
              <a:ext uri="{FF2B5EF4-FFF2-40B4-BE49-F238E27FC236}">
                <a16:creationId xmlns:a16="http://schemas.microsoft.com/office/drawing/2014/main" id="{7096A7AF-6124-4598-B7B5-5BAB2352B2A1}"/>
              </a:ext>
            </a:extLst>
          </p:cNvPr>
          <p:cNvSpPr txBox="1"/>
          <p:nvPr/>
        </p:nvSpPr>
        <p:spPr>
          <a:xfrm>
            <a:off x="670052" y="1496532"/>
            <a:ext cx="1077198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Rural Forward NC is a program of the Foundation for Health Leadership and Innovation.</a:t>
            </a:r>
          </a:p>
          <a:p>
            <a:pPr marL="285750" indent="-285750">
              <a:buFont typeface="Arial" panose="020B0604020202020204" pitchFamily="34" charset="0"/>
              <a:buChar char="•"/>
            </a:pPr>
            <a:r>
              <a:rPr lang="en-US" sz="2400" dirty="0"/>
              <a:t>Supports individual leaders, their organizations, and the county coalitions that are actively working to make their rural counties healthier and more thriving. </a:t>
            </a:r>
          </a:p>
          <a:p>
            <a:pPr marL="285750" indent="-285750">
              <a:buFont typeface="Arial" panose="020B0604020202020204" pitchFamily="34" charset="0"/>
              <a:buChar char="•"/>
            </a:pPr>
            <a:r>
              <a:rPr lang="en-US" sz="2400" dirty="0"/>
              <a:t>Works collaboratively with the Kate B. Reynolds Charitable Trust to build leadership capacity, provide program-wide guidance, identify opportunities for community collaboration, and develop technical assistance and support programs in 10 rural NC counties. </a:t>
            </a:r>
          </a:p>
        </p:txBody>
      </p:sp>
    </p:spTree>
    <p:extLst>
      <p:ext uri="{BB962C8B-B14F-4D97-AF65-F5344CB8AC3E}">
        <p14:creationId xmlns:p14="http://schemas.microsoft.com/office/powerpoint/2010/main" val="1108405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E53CA8D0-5F54-47D7-8066-8E926EBEA4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0724" y="2271444"/>
            <a:ext cx="2109665" cy="1569879"/>
          </a:xfrm>
          <a:prstGeom prst="rect">
            <a:avLst/>
          </a:prstGeom>
        </p:spPr>
      </p:pic>
      <p:sp>
        <p:nvSpPr>
          <p:cNvPr id="2" name="Title 1">
            <a:extLst>
              <a:ext uri="{FF2B5EF4-FFF2-40B4-BE49-F238E27FC236}">
                <a16:creationId xmlns:a16="http://schemas.microsoft.com/office/drawing/2014/main" id="{7B6FE435-D9F9-42C1-A5AB-DADBC50A012B}"/>
              </a:ext>
            </a:extLst>
          </p:cNvPr>
          <p:cNvSpPr>
            <a:spLocks noGrp="1"/>
          </p:cNvSpPr>
          <p:nvPr>
            <p:ph type="title"/>
          </p:nvPr>
        </p:nvSpPr>
        <p:spPr/>
        <p:txBody>
          <a:bodyPr/>
          <a:lstStyle/>
          <a:p>
            <a:r>
              <a:rPr lang="en-US" dirty="0"/>
              <a:t>McDowell County Substance Use Workgroup</a:t>
            </a:r>
          </a:p>
        </p:txBody>
      </p:sp>
      <p:pic>
        <p:nvPicPr>
          <p:cNvPr id="6" name="Content Placeholder 5" descr="A picture containing fence&#10;&#10;Description automatically generated">
            <a:extLst>
              <a:ext uri="{FF2B5EF4-FFF2-40B4-BE49-F238E27FC236}">
                <a16:creationId xmlns:a16="http://schemas.microsoft.com/office/drawing/2014/main" id="{8CC31EBA-53C8-448C-B831-340F102A354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03820" y="4049552"/>
            <a:ext cx="4371897" cy="1790829"/>
          </a:xfrm>
        </p:spPr>
      </p:pic>
      <p:sp>
        <p:nvSpPr>
          <p:cNvPr id="3" name="TextBox 2">
            <a:extLst>
              <a:ext uri="{FF2B5EF4-FFF2-40B4-BE49-F238E27FC236}">
                <a16:creationId xmlns:a16="http://schemas.microsoft.com/office/drawing/2014/main" id="{A6E032CD-1F80-43E4-808B-8383DCEA4384}"/>
              </a:ext>
            </a:extLst>
          </p:cNvPr>
          <p:cNvSpPr txBox="1"/>
          <p:nvPr/>
        </p:nvSpPr>
        <p:spPr>
          <a:xfrm>
            <a:off x="801349" y="2160417"/>
            <a:ext cx="6302471"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Community led coalition of 62 stakeholders representing 39 organizations, providers and the community </a:t>
            </a:r>
          </a:p>
          <a:p>
            <a:pPr marL="285750" indent="-285750">
              <a:buFont typeface="Arial" panose="020B0604020202020204" pitchFamily="34" charset="0"/>
              <a:buChar char="•"/>
            </a:pPr>
            <a:r>
              <a:rPr lang="en-US" sz="2400" dirty="0"/>
              <a:t>Structure of leadership group, full group, and action groups</a:t>
            </a:r>
          </a:p>
          <a:p>
            <a:pPr marL="285750" indent="-285750">
              <a:buFont typeface="Arial" panose="020B0604020202020204" pitchFamily="34" charset="0"/>
              <a:buChar char="•"/>
            </a:pPr>
            <a:r>
              <a:rPr lang="en-US" sz="2400" dirty="0"/>
              <a:t>Leadership and full groups meet monthly</a:t>
            </a:r>
          </a:p>
          <a:p>
            <a:pPr marL="285750" indent="-285750">
              <a:buFont typeface="Arial" panose="020B0604020202020204" pitchFamily="34" charset="0"/>
              <a:buChar char="•"/>
            </a:pPr>
            <a:r>
              <a:rPr lang="en-US" sz="2400" dirty="0"/>
              <a:t>Technical assistance (TA) provided by cross-institutional academic collaborative  </a:t>
            </a:r>
          </a:p>
        </p:txBody>
      </p:sp>
    </p:spTree>
    <p:extLst>
      <p:ext uri="{BB962C8B-B14F-4D97-AF65-F5344CB8AC3E}">
        <p14:creationId xmlns:p14="http://schemas.microsoft.com/office/powerpoint/2010/main" val="328359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4B76-BB2D-49DD-9F1B-85A9E607D599}"/>
              </a:ext>
            </a:extLst>
          </p:cNvPr>
          <p:cNvSpPr>
            <a:spLocks noGrp="1"/>
          </p:cNvSpPr>
          <p:nvPr>
            <p:ph type="title"/>
          </p:nvPr>
        </p:nvSpPr>
        <p:spPr/>
        <p:txBody>
          <a:bodyPr/>
          <a:lstStyle/>
          <a:p>
            <a:r>
              <a:rPr lang="en-US" dirty="0"/>
              <a:t>Project Description</a:t>
            </a:r>
          </a:p>
        </p:txBody>
      </p:sp>
      <p:sp>
        <p:nvSpPr>
          <p:cNvPr id="3" name="Text Placeholder 2">
            <a:extLst>
              <a:ext uri="{FF2B5EF4-FFF2-40B4-BE49-F238E27FC236}">
                <a16:creationId xmlns:a16="http://schemas.microsoft.com/office/drawing/2014/main" id="{39066EBB-72AB-4888-BDAC-B8BB563E96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9746727"/>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4B9CD3"/>
      </a:accent1>
      <a:accent2>
        <a:srgbClr val="11894B"/>
      </a:accent2>
      <a:accent3>
        <a:srgbClr val="FFE15E"/>
      </a:accent3>
      <a:accent4>
        <a:srgbClr val="FF9841"/>
      </a:accent4>
      <a:accent5>
        <a:srgbClr val="140071"/>
      </a:accent5>
      <a:accent6>
        <a:srgbClr val="4B4BD3"/>
      </a:accent6>
      <a:hlink>
        <a:srgbClr val="007FAE"/>
      </a:hlink>
      <a:folHlink>
        <a:srgbClr val="007FAE"/>
      </a:folHlink>
    </a:clrScheme>
    <a:fontScheme name="Custom 3">
      <a:majorFont>
        <a:latin typeface="Palatino Linotype"/>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PH Template" id="{96A20246-922A-4DA0-9A41-E39818802A27}" vid="{9AF15534-DE85-4DF4-A399-0829966B2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6299</TotalTime>
  <Words>4715</Words>
  <Application>Microsoft Office PowerPoint</Application>
  <PresentationFormat>Widescreen</PresentationFormat>
  <Paragraphs>333</Paragraphs>
  <Slides>30</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Palatino Linotype</vt:lpstr>
      <vt:lpstr>Segoe UI</vt:lpstr>
      <vt:lpstr>Wingdings</vt:lpstr>
      <vt:lpstr>Office Theme</vt:lpstr>
      <vt:lpstr>PowerPoint Presentation</vt:lpstr>
      <vt:lpstr>Leveraging Cross-institutional Academic Collaboration to Build Collective Impact</vt:lpstr>
      <vt:lpstr>Project Background</vt:lpstr>
      <vt:lpstr>Collaboration Partners </vt:lpstr>
      <vt:lpstr>North Carolina Institute for Public Health (NCIPH)</vt:lpstr>
      <vt:lpstr>North Carolina Center for Health &amp; Wellness (NCCHW) </vt:lpstr>
      <vt:lpstr>Rural Forward North Carolina</vt:lpstr>
      <vt:lpstr>McDowell County Substance Use Workgroup</vt:lpstr>
      <vt:lpstr>Project Description</vt:lpstr>
      <vt:lpstr>Project Description, Methods, Timeline</vt:lpstr>
      <vt:lpstr>Desired Results of Collaboration</vt:lpstr>
      <vt:lpstr>Strategic Planning Roadmap</vt:lpstr>
      <vt:lpstr>Prioritizing Strategies</vt:lpstr>
      <vt:lpstr>Results-Based AccountabilityTM Planning Process </vt:lpstr>
      <vt:lpstr>Process Outcomes </vt:lpstr>
      <vt:lpstr>Strategic Planning Roadmap</vt:lpstr>
      <vt:lpstr>COVID-19 Challenges </vt:lpstr>
      <vt:lpstr>Survey: Pulse-check and Moving Forward</vt:lpstr>
      <vt:lpstr>Survey Results  </vt:lpstr>
      <vt:lpstr>Key Takeaways: Community Work </vt:lpstr>
      <vt:lpstr>Key Takeaways: Cross-institutional TA </vt:lpstr>
      <vt:lpstr>PowerPoint Presentation</vt:lpstr>
      <vt:lpstr>Extra slides </vt:lpstr>
      <vt:lpstr>Assessment and Qualitative Data Collection</vt:lpstr>
      <vt:lpstr>Survey Results </vt:lpstr>
      <vt:lpstr>Cross-Institutional Collaboration Staff</vt:lpstr>
      <vt:lpstr>Identifying Strategies</vt:lpstr>
      <vt:lpstr>Identifying Strategies</vt:lpstr>
      <vt:lpstr>Strategic Planning Process </vt:lpstr>
      <vt:lpstr>Prioritizing by Impact and Feasibility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Magee, Erin Page</dc:creator>
  <cp:lastModifiedBy>Magee, Erin Page</cp:lastModifiedBy>
  <cp:revision>29</cp:revision>
  <dcterms:created xsi:type="dcterms:W3CDTF">2020-10-23T13:35:19Z</dcterms:created>
  <dcterms:modified xsi:type="dcterms:W3CDTF">2020-10-27T22:34:37Z</dcterms:modified>
</cp:coreProperties>
</file>